
<file path=[Content_Types].xml><?xml version="1.0" encoding="utf-8"?>
<Types xmlns="http://schemas.openxmlformats.org/package/2006/content-types">
  <Default Extension="jpeg" ContentType="image/jpeg"/>
  <Default Extension="png" ContentType="image/png"/>
  <Default Extension="mp3" ContentType="audio/mp3"/>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8"/>
  </p:notesMasterIdLst>
  <p:sldIdLst>
    <p:sldId id="256" r:id="rId3"/>
    <p:sldId id="257" r:id="rId4"/>
    <p:sldId id="258" r:id="rId5"/>
    <p:sldId id="346" r:id="rId6"/>
    <p:sldId id="331" r:id="rId7"/>
    <p:sldId id="330" r:id="rId9"/>
    <p:sldId id="403" r:id="rId10"/>
    <p:sldId id="404" r:id="rId11"/>
    <p:sldId id="332" r:id="rId12"/>
    <p:sldId id="405" r:id="rId13"/>
    <p:sldId id="333" r:id="rId14"/>
    <p:sldId id="334" r:id="rId15"/>
    <p:sldId id="367" r:id="rId16"/>
    <p:sldId id="384" r:id="rId17"/>
    <p:sldId id="366" r:id="rId18"/>
    <p:sldId id="385" r:id="rId19"/>
    <p:sldId id="388" r:id="rId20"/>
    <p:sldId id="389" r:id="rId21"/>
    <p:sldId id="387" r:id="rId22"/>
    <p:sldId id="390" r:id="rId23"/>
    <p:sldId id="328" r:id="rId24"/>
    <p:sldId id="262" r:id="rId25"/>
    <p:sldId id="426" r:id="rId26"/>
    <p:sldId id="427" r:id="rId27"/>
    <p:sldId id="428" r:id="rId28"/>
    <p:sldId id="429" r:id="rId29"/>
    <p:sldId id="430" r:id="rId30"/>
    <p:sldId id="432" r:id="rId31"/>
    <p:sldId id="425" r:id="rId32"/>
    <p:sldId id="263" r:id="rId33"/>
  </p:sldIdLst>
  <p:sldSz cx="12192000" cy="6858000"/>
  <p:notesSz cx="7103745" cy="10234295"/>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5463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80" d="100"/>
          <a:sy n="80" d="100"/>
        </p:scale>
        <p:origin x="78" y="19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notesMaster" Target="notesMasters/notesMaster1.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6" Type="http://schemas.openxmlformats.org/officeDocument/2006/relationships/tableStyles" Target="tableStyles.xml"/><Relationship Id="rId35" Type="http://schemas.openxmlformats.org/officeDocument/2006/relationships/viewProps" Target="viewProps.xml"/><Relationship Id="rId34" Type="http://schemas.openxmlformats.org/officeDocument/2006/relationships/presProps" Target="presProps.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188595" cy="574719"/>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167998" y="0"/>
            <a:ext cx="3188595" cy="574719"/>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242770" y="1431824"/>
            <a:ext cx="6872756" cy="3865925"/>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35830" y="5512523"/>
            <a:ext cx="5886637" cy="4510246"/>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10879875"/>
            <a:ext cx="3188595" cy="574718"/>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167998" y="10879875"/>
            <a:ext cx="3188595" cy="574718"/>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线程安全就是多线程访问时，采用了加锁机制，当一个线程访问该类的某个数据时，进行保护，其他线程不能进行访问直到该线程读取完，其他线程才可使用。不会出现数据不一致或者数据污染</a:t>
            </a:r>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 RetryerBuilder是一个factory创建者，可以定制设置重试源且可以支持多个重试源，可以配置重试次数或重试超时时间，以及可以配置等待时间间隔，创建重试者Retryer实例。</a:t>
            </a:r>
            <a:endParaRPr lang="zh-CN" altLang="en-US"/>
          </a:p>
          <a:p>
            <a:r>
              <a:rPr lang="zh-CN" altLang="en-US"/>
              <a:t>    RetryerBuilder的重试源支持Exception异常对象 和自定义断言对象，通过retryIfException 和retryIfResult设置，同时支持多个且能兼容。</a:t>
            </a:r>
            <a:endParaRPr lang="zh-CN" altLang="en-US"/>
          </a:p>
          <a:p>
            <a:r>
              <a:rPr lang="zh-CN" altLang="en-US"/>
              <a:t>    RetryerBuilder的等待时间和重试限制配置采用不同的策略类实现，同时对于等待时间特征可以支持无间隔和固定间隔方式。</a:t>
            </a:r>
            <a:endParaRPr lang="zh-CN" altLang="en-US"/>
          </a:p>
          <a:p>
            <a:r>
              <a:rPr lang="zh-CN" altLang="en-US"/>
              <a:t>    Retryer 是重试者实例，通过call方法执行操作逻辑，同时封装重试源操作。</a:t>
            </a:r>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通过字节码，我们发现，在try语句的return块中，return 返回的引用变量（t 是引用类型）并不是try语句外定义的引用变量t，而是系统重新定义了一个局部引用t’，这个引用指向了引用t对应的值，也就是try ，即使在finally语句中把引用t指向了值finally，因为return的返回引用已经不是t ，所以引用t的对应的值和try语句中的返回值无关了。</a:t>
            </a:r>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try语句中的return语句给忽略了</a:t>
            </a:r>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000">
        <p:push dir="u"/>
      </p:transition>
    </mc:Choice>
    <mc:Fallback>
      <p:transition spd="slow">
        <p:push dir="u"/>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6"/>
            <a:ext cx="10515600" cy="1325563"/>
          </a:xfrm>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a:xfrm>
            <a:off x="838200" y="1825625"/>
            <a:ext cx="10515600" cy="4351339"/>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a:xfrm>
            <a:off x="838200" y="6356354"/>
            <a:ext cx="2743200" cy="365125"/>
          </a:xfrm>
        </p:spPr>
        <p:txBody>
          <a:bodyPr/>
          <a:lstStyle/>
          <a:p>
            <a:fld id="{71AB7A37-B852-49AB-B2E2-96296AB21F67}" type="datetimeFigureOut">
              <a:rPr lang="zh-CN" altLang="en-US" smtClean="0"/>
            </a:fld>
            <a:endParaRPr lang="zh-CN" altLang="en-US"/>
          </a:p>
        </p:txBody>
      </p:sp>
      <p:sp>
        <p:nvSpPr>
          <p:cNvPr id="5" name="页脚占位符 4"/>
          <p:cNvSpPr>
            <a:spLocks noGrp="1"/>
          </p:cNvSpPr>
          <p:nvPr>
            <p:ph type="ftr" sz="quarter" idx="11"/>
          </p:nvPr>
        </p:nvSpPr>
        <p:spPr>
          <a:xfrm>
            <a:off x="4038600" y="6356354"/>
            <a:ext cx="4114800" cy="365125"/>
          </a:xfrm>
        </p:spPr>
        <p:txBody>
          <a:bodyPr/>
          <a:lstStyle/>
          <a:p>
            <a:endParaRPr lang="zh-CN" altLang="en-US"/>
          </a:p>
        </p:txBody>
      </p:sp>
      <p:sp>
        <p:nvSpPr>
          <p:cNvPr id="6" name="灯片编号占位符 5"/>
          <p:cNvSpPr>
            <a:spLocks noGrp="1"/>
          </p:cNvSpPr>
          <p:nvPr>
            <p:ph type="sldNum" sz="quarter" idx="12"/>
          </p:nvPr>
        </p:nvSpPr>
        <p:spPr>
          <a:xfrm>
            <a:off x="8610600" y="6356354"/>
            <a:ext cx="2743200" cy="365125"/>
          </a:xfrm>
        </p:spPr>
        <p:txBody>
          <a:bodyPr/>
          <a:lstStyle/>
          <a:p>
            <a:fld id="{888F8D02-9041-4C59-BC62-13DE0E5C6713}"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000">
        <p:push dir="u"/>
      </p:transition>
    </mc:Choice>
    <mc:Fallback>
      <p:transition spd="slow">
        <p:push dir="u"/>
      </p:transition>
    </mc:Fallback>
  </mc:AlternateContent>
</p:sldLayout>
</file>

<file path=ppt/slideMasters/_rels/slideMaster1.xml.rels><?xml version="1.0" encoding="UTF-8" standalone="yes"?>
<Relationships xmlns="http://schemas.openxmlformats.org/package/2006/relationships"><Relationship Id="rId4" Type="http://schemas.openxmlformats.org/officeDocument/2006/relationships/theme" Target="../theme/theme1.xml"/><Relationship Id="rId3"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Lst>
  <mc:AlternateContent xmlns:mc="http://schemas.openxmlformats.org/markup-compatibility/2006">
    <mc:Choice xmlns:p14="http://schemas.microsoft.com/office/powerpoint/2010/main" Requires="p14">
      <p:transition spd="slow" p14:dur="1000">
        <p:push dir="u"/>
      </p:transition>
    </mc:Choice>
    <mc:Fallback>
      <p:transition spd="slow">
        <p:push dir="u"/>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image" Target="../media/image5.png"/><Relationship Id="rId5" Type="http://schemas.microsoft.com/office/2007/relationships/media" Target="../media/media1.mp3"/><Relationship Id="rId4" Type="http://schemas.openxmlformats.org/officeDocument/2006/relationships/audio" Target="NULL" TargetMode="External"/><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3.png"/><Relationship Id="rId2" Type="http://schemas.openxmlformats.org/officeDocument/2006/relationships/image" Target="../media/image9.png"/><Relationship Id="rId1" Type="http://schemas.openxmlformats.org/officeDocument/2006/relationships/image" Target="../media/image4.png"/></Relationships>
</file>

<file path=ppt/slides/_rels/slide11.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image" Target="../media/image7.png"/></Relationships>
</file>

<file path=ppt/slides/_rels/slide12.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6.jpeg"/><Relationship Id="rId2" Type="http://schemas.openxmlformats.org/officeDocument/2006/relationships/image" Target="../media/image9.png"/><Relationship Id="rId1" Type="http://schemas.openxmlformats.org/officeDocument/2006/relationships/image" Target="../media/image4.png"/></Relationships>
</file>

<file path=ppt/slides/_rels/slide13.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18.jpeg"/><Relationship Id="rId3" Type="http://schemas.openxmlformats.org/officeDocument/2006/relationships/image" Target="../media/image17.png"/><Relationship Id="rId2" Type="http://schemas.openxmlformats.org/officeDocument/2006/relationships/image" Target="../media/image4.png"/><Relationship Id="rId1" Type="http://schemas.openxmlformats.org/officeDocument/2006/relationships/image" Target="../media/image9.png"/></Relationships>
</file>

<file path=ppt/slides/_rels/slide14.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6.jpeg"/><Relationship Id="rId2" Type="http://schemas.openxmlformats.org/officeDocument/2006/relationships/image" Target="../media/image9.png"/><Relationship Id="rId1" Type="http://schemas.openxmlformats.org/officeDocument/2006/relationships/image" Target="../media/image4.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9.png"/><Relationship Id="rId1" Type="http://schemas.openxmlformats.org/officeDocument/2006/relationships/image" Target="../media/image4.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0.png"/><Relationship Id="rId1" Type="http://schemas.openxmlformats.org/officeDocument/2006/relationships/image" Target="../media/image4.png"/></Relationships>
</file>

<file path=ppt/slides/_rels/slide17.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21.jpeg"/><Relationship Id="rId2" Type="http://schemas.openxmlformats.org/officeDocument/2006/relationships/image" Target="../media/image4.png"/><Relationship Id="rId1" Type="http://schemas.openxmlformats.org/officeDocument/2006/relationships/image" Target="../media/image9.png"/></Relationships>
</file>

<file path=ppt/slides/_rels/slide18.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image" Target="../media/image4.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4.png"/><Relationship Id="rId1" Type="http://schemas.openxmlformats.org/officeDocument/2006/relationships/image" Target="../media/image4.png"/></Relationships>
</file>

<file path=ppt/slides/_rels/slide2.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image" Target="../media/image2.png"/></Relationships>
</file>

<file path=ppt/slides/_rels/slide20.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6.jpeg"/><Relationship Id="rId2" Type="http://schemas.openxmlformats.org/officeDocument/2006/relationships/image" Target="../media/image9.png"/><Relationship Id="rId1" Type="http://schemas.openxmlformats.org/officeDocument/2006/relationships/image" Target="../media/image4.png"/></Relationships>
</file>

<file path=ppt/slides/_rels/slide21.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27.png"/><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image" Target="../media/image4.png"/></Relationships>
</file>

<file path=ppt/slides/_rels/slide22.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image" Target="../media/image7.png"/></Relationships>
</file>

<file path=ppt/slides/_rels/slide2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4.png"/><Relationship Id="rId2" Type="http://schemas.openxmlformats.org/officeDocument/2006/relationships/image" Target="../media/image29.png"/><Relationship Id="rId1" Type="http://schemas.openxmlformats.org/officeDocument/2006/relationships/image" Target="../media/image28.png"/></Relationships>
</file>

<file path=ppt/slides/_rels/slide24.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4.png"/><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image" Target="../media/image30.png"/></Relationships>
</file>

<file path=ppt/slides/_rels/slide2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4.png"/><Relationship Id="rId2" Type="http://schemas.openxmlformats.org/officeDocument/2006/relationships/image" Target="../media/image34.png"/><Relationship Id="rId1" Type="http://schemas.openxmlformats.org/officeDocument/2006/relationships/image" Target="../media/image33.png"/></Relationships>
</file>

<file path=ppt/slides/_rels/slide26.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2.xml"/><Relationship Id="rId2" Type="http://schemas.openxmlformats.org/officeDocument/2006/relationships/image" Target="../media/image4.png"/><Relationship Id="rId1" Type="http://schemas.openxmlformats.org/officeDocument/2006/relationships/image" Target="../media/image35.png"/></Relationships>
</file>

<file path=ppt/slides/_rels/slide27.xml.rels><?xml version="1.0" encoding="UTF-8" standalone="yes"?>
<Relationships xmlns="http://schemas.openxmlformats.org/package/2006/relationships"><Relationship Id="rId8" Type="http://schemas.openxmlformats.org/officeDocument/2006/relationships/notesSlide" Target="../notesSlides/notesSlide4.xml"/><Relationship Id="rId7"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40.png"/><Relationship Id="rId4" Type="http://schemas.openxmlformats.org/officeDocument/2006/relationships/image" Target="../media/image39.png"/><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image" Target="../media/image36.png"/></Relationships>
</file>

<file path=ppt/slides/_rels/slide28.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image" Target="../media/image4.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43.png"/><Relationship Id="rId1" Type="http://schemas.openxmlformats.org/officeDocument/2006/relationships/image" Target="../media/image4.png"/></Relationships>
</file>

<file path=ppt/slides/_rels/slide3.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image" Target="../media/image7.png"/></Relationships>
</file>

<file path=ppt/slides/_rels/slide30.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png"/></Relationships>
</file>

<file path=ppt/slides/_rels/slide4.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0.jpeg"/><Relationship Id="rId2" Type="http://schemas.openxmlformats.org/officeDocument/2006/relationships/image" Target="../media/image4.png"/><Relationship Id="rId1" Type="http://schemas.openxmlformats.org/officeDocument/2006/relationships/image" Target="../media/image9.png"/></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xml"/><Relationship Id="rId2" Type="http://schemas.openxmlformats.org/officeDocument/2006/relationships/image" Target="../media/image11.png"/><Relationship Id="rId1" Type="http://schemas.openxmlformats.org/officeDocument/2006/relationships/image" Target="../media/image4.png"/></Relationships>
</file>

<file path=ppt/slides/_rels/slide6.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image" Target="../media/image7.png"/></Relationships>
</file>

<file path=ppt/slides/_rels/slide7.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13.png"/><Relationship Id="rId3"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4.png"/><Relationship Id="rId1" Type="http://schemas.openxmlformats.org/officeDocument/2006/relationships/image" Target="../media/image4.png"/></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1.xml"/><Relationship Id="rId2" Type="http://schemas.openxmlformats.org/officeDocument/2006/relationships/image" Target="../media/image15.png"/><Relationship Id="rId1"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圆圈"/>
          <p:cNvPicPr>
            <a:picLocks noChangeAspect="1"/>
          </p:cNvPicPr>
          <p:nvPr/>
        </p:nvPicPr>
        <p:blipFill>
          <a:blip r:embed="rId1"/>
          <a:stretch>
            <a:fillRect/>
          </a:stretch>
        </p:blipFill>
        <p:spPr>
          <a:xfrm>
            <a:off x="3942715" y="1099185"/>
            <a:ext cx="4306570" cy="4298315"/>
          </a:xfrm>
          <a:prstGeom prst="rect">
            <a:avLst/>
          </a:prstGeom>
        </p:spPr>
      </p:pic>
      <p:pic>
        <p:nvPicPr>
          <p:cNvPr id="6" name="图片 5" descr="面包"/>
          <p:cNvPicPr>
            <a:picLocks noChangeAspect="1"/>
          </p:cNvPicPr>
          <p:nvPr/>
        </p:nvPicPr>
        <p:blipFill>
          <a:blip r:embed="rId2"/>
          <a:stretch>
            <a:fillRect/>
          </a:stretch>
        </p:blipFill>
        <p:spPr>
          <a:xfrm>
            <a:off x="9199245" y="5033645"/>
            <a:ext cx="2394585" cy="1304290"/>
          </a:xfrm>
          <a:prstGeom prst="rect">
            <a:avLst/>
          </a:prstGeom>
        </p:spPr>
      </p:pic>
      <p:pic>
        <p:nvPicPr>
          <p:cNvPr id="9" name="图片 8" descr="树枝"/>
          <p:cNvPicPr>
            <a:picLocks noChangeAspect="1"/>
          </p:cNvPicPr>
          <p:nvPr/>
        </p:nvPicPr>
        <p:blipFill>
          <a:blip r:embed="rId3"/>
          <a:stretch>
            <a:fillRect/>
          </a:stretch>
        </p:blipFill>
        <p:spPr>
          <a:xfrm>
            <a:off x="-10160" y="-22225"/>
            <a:ext cx="1713230" cy="1844040"/>
          </a:xfrm>
          <a:prstGeom prst="rect">
            <a:avLst/>
          </a:prstGeom>
        </p:spPr>
      </p:pic>
      <p:grpSp>
        <p:nvGrpSpPr>
          <p:cNvPr id="13" name="组合 12"/>
          <p:cNvGrpSpPr/>
          <p:nvPr/>
        </p:nvGrpSpPr>
        <p:grpSpPr>
          <a:xfrm>
            <a:off x="5886450" y="1789430"/>
            <a:ext cx="417830" cy="589280"/>
            <a:chOff x="8953" y="3127"/>
            <a:chExt cx="658" cy="928"/>
          </a:xfrm>
        </p:grpSpPr>
        <p:cxnSp>
          <p:nvCxnSpPr>
            <p:cNvPr id="10" name="直接连接符 9"/>
            <p:cNvCxnSpPr/>
            <p:nvPr/>
          </p:nvCxnSpPr>
          <p:spPr>
            <a:xfrm>
              <a:off x="8953" y="3127"/>
              <a:ext cx="659" cy="0"/>
            </a:xfrm>
            <a:prstGeom prst="line">
              <a:avLst/>
            </a:prstGeom>
            <a:ln w="19050">
              <a:solidFill>
                <a:srgbClr val="55463D"/>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8953" y="3127"/>
              <a:ext cx="0" cy="929"/>
            </a:xfrm>
            <a:prstGeom prst="line">
              <a:avLst/>
            </a:prstGeom>
            <a:ln w="19050">
              <a:solidFill>
                <a:srgbClr val="55463D"/>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9600" y="3127"/>
              <a:ext cx="0" cy="929"/>
            </a:xfrm>
            <a:prstGeom prst="line">
              <a:avLst/>
            </a:prstGeom>
            <a:ln w="19050">
              <a:solidFill>
                <a:srgbClr val="55463D"/>
              </a:solidFill>
            </a:ln>
          </p:spPr>
          <p:style>
            <a:lnRef idx="1">
              <a:schemeClr val="accent1"/>
            </a:lnRef>
            <a:fillRef idx="0">
              <a:schemeClr val="accent1"/>
            </a:fillRef>
            <a:effectRef idx="0">
              <a:schemeClr val="accent1"/>
            </a:effectRef>
            <a:fontRef idx="minor">
              <a:schemeClr val="tx1"/>
            </a:fontRef>
          </p:style>
        </p:cxnSp>
      </p:grpSp>
      <p:grpSp>
        <p:nvGrpSpPr>
          <p:cNvPr id="14" name="组合 13"/>
          <p:cNvGrpSpPr/>
          <p:nvPr/>
        </p:nvGrpSpPr>
        <p:grpSpPr>
          <a:xfrm flipV="1">
            <a:off x="5894070" y="4150360"/>
            <a:ext cx="417830" cy="589280"/>
            <a:chOff x="8953" y="3127"/>
            <a:chExt cx="658" cy="928"/>
          </a:xfrm>
        </p:grpSpPr>
        <p:cxnSp>
          <p:nvCxnSpPr>
            <p:cNvPr id="15" name="直接连接符 14"/>
            <p:cNvCxnSpPr/>
            <p:nvPr/>
          </p:nvCxnSpPr>
          <p:spPr>
            <a:xfrm>
              <a:off x="8953" y="3127"/>
              <a:ext cx="659" cy="0"/>
            </a:xfrm>
            <a:prstGeom prst="line">
              <a:avLst/>
            </a:prstGeom>
            <a:ln w="19050">
              <a:solidFill>
                <a:srgbClr val="55463D"/>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8953" y="3127"/>
              <a:ext cx="0" cy="929"/>
            </a:xfrm>
            <a:prstGeom prst="line">
              <a:avLst/>
            </a:prstGeom>
            <a:ln w="19050">
              <a:solidFill>
                <a:srgbClr val="55463D"/>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9600" y="3127"/>
              <a:ext cx="0" cy="929"/>
            </a:xfrm>
            <a:prstGeom prst="line">
              <a:avLst/>
            </a:prstGeom>
            <a:ln w="19050">
              <a:solidFill>
                <a:srgbClr val="55463D"/>
              </a:solidFill>
            </a:ln>
          </p:spPr>
          <p:style>
            <a:lnRef idx="1">
              <a:schemeClr val="accent1"/>
            </a:lnRef>
            <a:fillRef idx="0">
              <a:schemeClr val="accent1"/>
            </a:fillRef>
            <a:effectRef idx="0">
              <a:schemeClr val="accent1"/>
            </a:effectRef>
            <a:fontRef idx="minor">
              <a:schemeClr val="tx1"/>
            </a:fontRef>
          </p:style>
        </p:cxnSp>
      </p:grpSp>
      <p:sp>
        <p:nvSpPr>
          <p:cNvPr id="18" name="文本框 17"/>
          <p:cNvSpPr txBox="1"/>
          <p:nvPr/>
        </p:nvSpPr>
        <p:spPr>
          <a:xfrm>
            <a:off x="4914900" y="2612390"/>
            <a:ext cx="2377440" cy="829945"/>
          </a:xfrm>
          <a:prstGeom prst="rect">
            <a:avLst/>
          </a:prstGeom>
          <a:noFill/>
        </p:spPr>
        <p:txBody>
          <a:bodyPr wrap="square" rtlCol="0">
            <a:spAutoFit/>
          </a:bodyPr>
          <a:lstStyle/>
          <a:p>
            <a:pPr algn="ctr"/>
            <a:r>
              <a:rPr lang="zh-CN" altLang="en-US" sz="4800" dirty="0">
                <a:solidFill>
                  <a:srgbClr val="55463D"/>
                </a:solidFill>
                <a:latin typeface="罗西钢笔行楷" panose="02010800040101010101" charset="-122"/>
                <a:ea typeface="罗西钢笔行楷" panose="02010800040101010101" charset="-122"/>
              </a:rPr>
              <a:t>分享</a:t>
            </a:r>
            <a:endParaRPr lang="zh-CN" altLang="en-US" sz="4800" dirty="0">
              <a:solidFill>
                <a:srgbClr val="55463D"/>
              </a:solidFill>
              <a:latin typeface="罗西钢笔行楷" panose="02010800040101010101" charset="-122"/>
              <a:ea typeface="罗西钢笔行楷" panose="02010800040101010101" charset="-122"/>
            </a:endParaRPr>
          </a:p>
        </p:txBody>
      </p:sp>
      <p:sp>
        <p:nvSpPr>
          <p:cNvPr id="19" name="文本框 18"/>
          <p:cNvSpPr txBox="1"/>
          <p:nvPr/>
        </p:nvSpPr>
        <p:spPr>
          <a:xfrm>
            <a:off x="4436110" y="3442335"/>
            <a:ext cx="3319145" cy="398780"/>
          </a:xfrm>
          <a:prstGeom prst="rect">
            <a:avLst/>
          </a:prstGeom>
          <a:noFill/>
        </p:spPr>
        <p:txBody>
          <a:bodyPr wrap="square" rtlCol="0">
            <a:spAutoFit/>
          </a:bodyPr>
          <a:lstStyle/>
          <a:p>
            <a:pPr algn="ctr"/>
            <a:r>
              <a:rPr lang="zh-CN" altLang="en-US" sz="2000">
                <a:solidFill>
                  <a:srgbClr val="55463D"/>
                </a:solidFill>
                <a:latin typeface="罗西钢笔行楷" panose="02010800040101010101" charset="-122"/>
                <a:ea typeface="罗西钢笔行楷" panose="02010800040101010101" charset="-122"/>
                <a:sym typeface="+mn-ea"/>
              </a:rPr>
              <a:t>guava-retrying重试工具库</a:t>
            </a:r>
            <a:endParaRPr lang="zh-CN" altLang="en-US" sz="2000">
              <a:solidFill>
                <a:srgbClr val="55463D"/>
              </a:solidFill>
              <a:latin typeface="罗西钢笔行楷" panose="02010800040101010101" charset="-122"/>
              <a:ea typeface="罗西钢笔行楷" panose="02010800040101010101" charset="-122"/>
              <a:sym typeface="+mn-ea"/>
            </a:endParaRPr>
          </a:p>
        </p:txBody>
      </p:sp>
      <p:pic>
        <p:nvPicPr>
          <p:cNvPr id="2" name="刘胡轶 - 从前慢 (1)">
            <a:hlinkClick r:id="" action="ppaction://media"/>
          </p:cNvPr>
          <p:cNvPicPr>
            <a:picLocks noChangeAspect="1"/>
          </p:cNvPicPr>
          <p:nvPr>
            <a:audioFile r:link="rId4"/>
            <p:extLst>
              <p:ext uri="{DAA4B4D4-6D71-4841-9C94-3DE7FCFB9230}">
                <p14:media xmlns:p14="http://schemas.microsoft.com/office/powerpoint/2010/main" r:embed="rId5">
                  <p14:trim st="20000.000000"/>
                </p14:media>
              </p:ext>
            </p:extLst>
          </p:nvPr>
        </p:nvPicPr>
        <p:blipFill>
          <a:blip r:embed="rId6"/>
          <a:stretch>
            <a:fillRect/>
          </a:stretch>
        </p:blipFill>
        <p:spPr>
          <a:xfrm>
            <a:off x="-1059976" y="-22225"/>
            <a:ext cx="609600" cy="609600"/>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par>
                          <p:cTn id="7" fill="hold">
                            <p:stCondLst>
                              <p:cond delay="0"/>
                            </p:stCondLst>
                            <p:childTnLst>
                              <p:par>
                                <p:cTn id="8" presetID="20" presetClass="entr" presetSubtype="0" fill="hold" nodeType="after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edge">
                                      <p:cBhvr>
                                        <p:cTn id="10" dur="500"/>
                                        <p:tgtEl>
                                          <p:spTgt spid="4"/>
                                        </p:tgtEl>
                                      </p:cBhvr>
                                    </p:animEffect>
                                  </p:childTnLst>
                                </p:cTn>
                              </p:par>
                            </p:childTnLst>
                          </p:cTn>
                        </p:par>
                        <p:par>
                          <p:cTn id="11" fill="hold">
                            <p:stCondLst>
                              <p:cond delay="500"/>
                            </p:stCondLst>
                            <p:childTnLst>
                              <p:par>
                                <p:cTn id="12" presetID="22" presetClass="entr" presetSubtype="8" fill="hold" nodeType="after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wipe(left)">
                                      <p:cBhvr>
                                        <p:cTn id="14" dur="500"/>
                                        <p:tgtEl>
                                          <p:spTgt spid="9"/>
                                        </p:tgtEl>
                                      </p:cBhvr>
                                    </p:animEffect>
                                  </p:childTnLst>
                                </p:cTn>
                              </p:par>
                              <p:par>
                                <p:cTn id="15" presetID="14" presetClass="entr" presetSubtype="5" fill="hold"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randombar(vertical)">
                                      <p:cBhvr>
                                        <p:cTn id="17" dur="500"/>
                                        <p:tgtEl>
                                          <p:spTgt spid="6"/>
                                        </p:tgtEl>
                                      </p:cBhvr>
                                    </p:animEffect>
                                  </p:childTnLst>
                                </p:cTn>
                              </p:par>
                            </p:childTnLst>
                          </p:cTn>
                        </p:par>
                        <p:par>
                          <p:cTn id="18" fill="hold">
                            <p:stCondLst>
                              <p:cond delay="1000"/>
                            </p:stCondLst>
                            <p:childTnLst>
                              <p:par>
                                <p:cTn id="19" presetID="14" presetClass="entr" presetSubtype="10" fill="hold" nodeType="after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randombar(horizontal)">
                                      <p:cBhvr>
                                        <p:cTn id="21" dur="500"/>
                                        <p:tgtEl>
                                          <p:spTgt spid="13"/>
                                        </p:tgtEl>
                                      </p:cBhvr>
                                    </p:animEffect>
                                  </p:childTnLst>
                                </p:cTn>
                              </p:par>
                              <p:par>
                                <p:cTn id="22" presetID="14" presetClass="entr" presetSubtype="10" fill="hold" nodeType="with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randombar(horizontal)">
                                      <p:cBhvr>
                                        <p:cTn id="24" dur="500"/>
                                        <p:tgtEl>
                                          <p:spTgt spid="14"/>
                                        </p:tgtEl>
                                      </p:cBhvr>
                                    </p:animEffect>
                                  </p:childTnLst>
                                </p:cTn>
                              </p:par>
                            </p:childTnLst>
                          </p:cTn>
                        </p:par>
                        <p:par>
                          <p:cTn id="25" fill="hold">
                            <p:stCondLst>
                              <p:cond delay="1500"/>
                            </p:stCondLst>
                            <p:childTnLst>
                              <p:par>
                                <p:cTn id="26" presetID="12" presetClass="entr" presetSubtype="4" fill="hold" grpId="1" nodeType="afterEffect">
                                  <p:stCondLst>
                                    <p:cond delay="0"/>
                                  </p:stCondLst>
                                  <p:childTnLst>
                                    <p:set>
                                      <p:cBhvr>
                                        <p:cTn id="27" dur="1" fill="hold">
                                          <p:stCondLst>
                                            <p:cond delay="0"/>
                                          </p:stCondLst>
                                        </p:cTn>
                                        <p:tgtEl>
                                          <p:spTgt spid="18"/>
                                        </p:tgtEl>
                                        <p:attrNameLst>
                                          <p:attrName>style.visibility</p:attrName>
                                        </p:attrNameLst>
                                      </p:cBhvr>
                                      <p:to>
                                        <p:strVal val="visible"/>
                                      </p:to>
                                    </p:set>
                                    <p:anim calcmode="lin" valueType="num">
                                      <p:cBhvr additive="base">
                                        <p:cTn id="28" dur="500"/>
                                        <p:tgtEl>
                                          <p:spTgt spid="18"/>
                                        </p:tgtEl>
                                        <p:attrNameLst>
                                          <p:attrName>ppt_y</p:attrName>
                                        </p:attrNameLst>
                                      </p:cBhvr>
                                      <p:tavLst>
                                        <p:tav tm="0">
                                          <p:val>
                                            <p:strVal val="#ppt_y+#ppt_h*1.125000"/>
                                          </p:val>
                                        </p:tav>
                                        <p:tav tm="100000">
                                          <p:val>
                                            <p:strVal val="#ppt_y"/>
                                          </p:val>
                                        </p:tav>
                                      </p:tavLst>
                                    </p:anim>
                                    <p:animEffect transition="in" filter="wipe(up)">
                                      <p:cBhvr>
                                        <p:cTn id="29" dur="500"/>
                                        <p:tgtEl>
                                          <p:spTgt spid="18"/>
                                        </p:tgtEl>
                                      </p:cBhvr>
                                    </p:animEffect>
                                  </p:childTnLst>
                                </p:cTn>
                              </p:par>
                            </p:childTnLst>
                          </p:cTn>
                        </p:par>
                        <p:par>
                          <p:cTn id="30" fill="hold">
                            <p:stCondLst>
                              <p:cond delay="2000"/>
                            </p:stCondLst>
                            <p:childTnLst>
                              <p:par>
                                <p:cTn id="31" presetID="12" presetClass="entr" presetSubtype="4" fill="hold" grpId="1" nodeType="afterEffect">
                                  <p:stCondLst>
                                    <p:cond delay="0"/>
                                  </p:stCondLst>
                                  <p:childTnLst>
                                    <p:set>
                                      <p:cBhvr>
                                        <p:cTn id="32" dur="1" fill="hold">
                                          <p:stCondLst>
                                            <p:cond delay="0"/>
                                          </p:stCondLst>
                                        </p:cTn>
                                        <p:tgtEl>
                                          <p:spTgt spid="19"/>
                                        </p:tgtEl>
                                        <p:attrNameLst>
                                          <p:attrName>style.visibility</p:attrName>
                                        </p:attrNameLst>
                                      </p:cBhvr>
                                      <p:to>
                                        <p:strVal val="visible"/>
                                      </p:to>
                                    </p:set>
                                    <p:anim calcmode="lin" valueType="num">
                                      <p:cBhvr additive="base">
                                        <p:cTn id="33" dur="500"/>
                                        <p:tgtEl>
                                          <p:spTgt spid="19"/>
                                        </p:tgtEl>
                                        <p:attrNameLst>
                                          <p:attrName>ppt_y</p:attrName>
                                        </p:attrNameLst>
                                      </p:cBhvr>
                                      <p:tavLst>
                                        <p:tav tm="0">
                                          <p:val>
                                            <p:strVal val="#ppt_y+#ppt_h*1.125000"/>
                                          </p:val>
                                        </p:tav>
                                        <p:tav tm="100000">
                                          <p:val>
                                            <p:strVal val="#ppt_y"/>
                                          </p:val>
                                        </p:tav>
                                      </p:tavLst>
                                    </p:anim>
                                    <p:animEffect transition="in" filter="wipe(up)">
                                      <p:cBhvr>
                                        <p:cTn id="34"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20000" numSld="999" showWhenStopped="0">
                <p:cTn id="35" repeatCount="indefinite" fill="hold" display="0">
                  <p:stCondLst>
                    <p:cond delay="indefinite"/>
                  </p:stCondLst>
                  <p:endCondLst>
                    <p:cond evt="onStopAudio" delay="0">
                      <p:tgtEl>
                        <p:sldTgt/>
                      </p:tgtEl>
                    </p:cond>
                  </p:endCondLst>
                </p:cTn>
                <p:tgtEl>
                  <p:spTgt spid="2"/>
                </p:tgtEl>
              </p:cMediaNode>
            </p:audio>
          </p:childTnLst>
        </p:cTn>
      </p:par>
    </p:tnLst>
    <p:bldLst>
      <p:bldP spid="18" grpId="0"/>
      <p:bldP spid="18" grpId="1"/>
      <p:bldP spid="19" grpId="0"/>
      <p:bldP spid="19" grpId="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图片 23" descr="树枝"/>
          <p:cNvPicPr>
            <a:picLocks noChangeAspect="1"/>
          </p:cNvPicPr>
          <p:nvPr/>
        </p:nvPicPr>
        <p:blipFill>
          <a:blip r:embed="rId1"/>
          <a:stretch>
            <a:fillRect/>
          </a:stretch>
        </p:blipFill>
        <p:spPr>
          <a:xfrm>
            <a:off x="-107315" y="-313690"/>
            <a:ext cx="1713230" cy="1844040"/>
          </a:xfrm>
          <a:prstGeom prst="rect">
            <a:avLst/>
          </a:prstGeom>
        </p:spPr>
      </p:pic>
      <p:pic>
        <p:nvPicPr>
          <p:cNvPr id="2" name="图片 1" descr="未标题-1"/>
          <p:cNvPicPr>
            <a:picLocks noChangeAspect="1"/>
          </p:cNvPicPr>
          <p:nvPr/>
        </p:nvPicPr>
        <p:blipFill>
          <a:blip r:embed="rId2"/>
          <a:stretch>
            <a:fillRect/>
          </a:stretch>
        </p:blipFill>
        <p:spPr>
          <a:xfrm>
            <a:off x="4271010" y="168910"/>
            <a:ext cx="3146425" cy="519430"/>
          </a:xfrm>
          <a:prstGeom prst="rect">
            <a:avLst/>
          </a:prstGeom>
        </p:spPr>
      </p:pic>
      <p:sp>
        <p:nvSpPr>
          <p:cNvPr id="3" name="文本框 2"/>
          <p:cNvSpPr txBox="1"/>
          <p:nvPr/>
        </p:nvSpPr>
        <p:spPr>
          <a:xfrm>
            <a:off x="4917440" y="297180"/>
            <a:ext cx="2372995" cy="368300"/>
          </a:xfrm>
          <a:prstGeom prst="rect">
            <a:avLst/>
          </a:prstGeom>
          <a:noFill/>
        </p:spPr>
        <p:txBody>
          <a:bodyPr wrap="square" rtlCol="0">
            <a:spAutoFit/>
          </a:bodyPr>
          <a:p>
            <a:r>
              <a:rPr lang="en-US" altLang="zh-CN"/>
              <a:t> retryer </a:t>
            </a:r>
            <a:r>
              <a:rPr lang="zh-CN" altLang="zh-CN"/>
              <a:t>的</a:t>
            </a:r>
            <a:r>
              <a:rPr lang="en-US" altLang="zh-CN"/>
              <a:t> </a:t>
            </a:r>
            <a:r>
              <a:rPr lang="zh-CN" altLang="en-US"/>
              <a:t>详 细 说 明</a:t>
            </a:r>
            <a:endParaRPr lang="zh-CN" altLang="en-US"/>
          </a:p>
        </p:txBody>
      </p:sp>
      <p:sp>
        <p:nvSpPr>
          <p:cNvPr id="4" name="文本框 3"/>
          <p:cNvSpPr txBox="1"/>
          <p:nvPr/>
        </p:nvSpPr>
        <p:spPr>
          <a:xfrm>
            <a:off x="1227455" y="949325"/>
            <a:ext cx="10448290" cy="2306955"/>
          </a:xfrm>
          <a:prstGeom prst="rect">
            <a:avLst/>
          </a:prstGeom>
          <a:noFill/>
        </p:spPr>
        <p:txBody>
          <a:bodyPr wrap="square" rtlCol="0">
            <a:spAutoFit/>
          </a:bodyPr>
          <a:p>
            <a:r>
              <a:rPr lang="en-US" altLang="zh-CN"/>
              <a:t>RetryerBuilder是一个factory创建者，可以定制设置重试源且可以支持多个重试源，可以配置重试次数或重试超时时间，以及可以配置等待时间间隔，创建重试者Retryer实例。</a:t>
            </a:r>
            <a:endParaRPr lang="en-US" altLang="zh-CN"/>
          </a:p>
          <a:p>
            <a:r>
              <a:rPr lang="en-US" altLang="zh-CN"/>
              <a:t>RetryerBuilder的重试源支持Exception异常对象 和自定义断言对象，通过retryIfException 和retryIfResult设置，同时支持多个且能兼容。</a:t>
            </a:r>
            <a:endParaRPr lang="en-US" altLang="zh-CN"/>
          </a:p>
          <a:p>
            <a:r>
              <a:rPr lang="en-US" altLang="zh-CN"/>
              <a:t>retryIfException，抛出runtime异常、checked异常时都会重试，但是抛出error不会重试。</a:t>
            </a:r>
            <a:endParaRPr lang="en-US" altLang="zh-CN"/>
          </a:p>
          <a:p>
            <a:r>
              <a:rPr lang="en-US" altLang="zh-CN"/>
              <a:t>retryIfRuntimeException只会在抛runtime异常的时候才重试，checked异常和error都不重试。</a:t>
            </a:r>
            <a:endParaRPr lang="en-US" altLang="zh-CN"/>
          </a:p>
          <a:p>
            <a:r>
              <a:rPr lang="en-US" altLang="zh-CN"/>
              <a:t>retryIfExceptionOfType允许我们只在发生特定异常的时候才重试，比如NullPointerException和IllegalStateException都属于runtime异常，也包括自定义的error</a:t>
            </a:r>
            <a:endParaRPr lang="en-US" altLang="zh-CN"/>
          </a:p>
        </p:txBody>
      </p:sp>
      <p:pic>
        <p:nvPicPr>
          <p:cNvPr id="7" name="图片 6"/>
          <p:cNvPicPr>
            <a:picLocks noChangeAspect="1"/>
          </p:cNvPicPr>
          <p:nvPr/>
        </p:nvPicPr>
        <p:blipFill>
          <a:blip r:embed="rId3"/>
          <a:srcRect t="1872"/>
          <a:stretch>
            <a:fillRect/>
          </a:stretch>
        </p:blipFill>
        <p:spPr>
          <a:xfrm>
            <a:off x="1227455" y="3343275"/>
            <a:ext cx="8714105" cy="3261360"/>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500"/>
                                        <p:tgtEl>
                                          <p:spTgt spid="24"/>
                                        </p:tgtEl>
                                      </p:cBhvr>
                                    </p:animEffect>
                                  </p:childTnLst>
                                </p:cTn>
                              </p:par>
                            </p:childTnLst>
                          </p:cTn>
                        </p:par>
                        <p:par>
                          <p:cTn id="8" fill="hold">
                            <p:stCondLst>
                              <p:cond delay="500"/>
                            </p:stCondLst>
                            <p:childTnLst>
                              <p:par>
                                <p:cTn id="9" presetID="14" presetClass="entr" presetSubtype="5"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randombar(vertical)">
                                      <p:cBhvr>
                                        <p:cTn id="1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阴影"/>
          <p:cNvPicPr>
            <a:picLocks noChangeAspect="1"/>
          </p:cNvPicPr>
          <p:nvPr/>
        </p:nvPicPr>
        <p:blipFill>
          <a:blip r:embed="rId1"/>
          <a:stretch>
            <a:fillRect/>
          </a:stretch>
        </p:blipFill>
        <p:spPr>
          <a:xfrm>
            <a:off x="2294890" y="1798955"/>
            <a:ext cx="7601585" cy="3545840"/>
          </a:xfrm>
          <a:prstGeom prst="rect">
            <a:avLst/>
          </a:prstGeom>
        </p:spPr>
      </p:pic>
      <p:pic>
        <p:nvPicPr>
          <p:cNvPr id="3" name="图片 2" descr="饮料"/>
          <p:cNvPicPr>
            <a:picLocks noChangeAspect="1"/>
          </p:cNvPicPr>
          <p:nvPr/>
        </p:nvPicPr>
        <p:blipFill>
          <a:blip r:embed="rId2"/>
          <a:stretch>
            <a:fillRect/>
          </a:stretch>
        </p:blipFill>
        <p:spPr>
          <a:xfrm>
            <a:off x="10730865" y="4404360"/>
            <a:ext cx="1010285" cy="2061845"/>
          </a:xfrm>
          <a:prstGeom prst="rect">
            <a:avLst/>
          </a:prstGeom>
        </p:spPr>
      </p:pic>
      <p:sp>
        <p:nvSpPr>
          <p:cNvPr id="4" name="文本框 3"/>
          <p:cNvSpPr txBox="1"/>
          <p:nvPr/>
        </p:nvSpPr>
        <p:spPr>
          <a:xfrm>
            <a:off x="4859020" y="2157095"/>
            <a:ext cx="2472690" cy="701040"/>
          </a:xfrm>
          <a:prstGeom prst="rect">
            <a:avLst/>
          </a:prstGeom>
          <a:noFill/>
        </p:spPr>
        <p:txBody>
          <a:bodyPr wrap="square" rtlCol="0">
            <a:spAutoFit/>
          </a:bodyPr>
          <a:lstStyle/>
          <a:p>
            <a:pPr algn="ctr"/>
            <a:r>
              <a:rPr lang="en-US" altLang="zh-CN" sz="4000">
                <a:solidFill>
                  <a:srgbClr val="55463D"/>
                </a:solidFill>
                <a:latin typeface="罗西钢笔行楷" panose="02010800040101010101" charset="-122"/>
                <a:ea typeface="罗西钢笔行楷" panose="02010800040101010101" charset="-122"/>
              </a:rPr>
              <a:t>Part.03</a:t>
            </a:r>
            <a:endParaRPr lang="en-US" altLang="zh-CN" sz="4000">
              <a:solidFill>
                <a:srgbClr val="55463D"/>
              </a:solidFill>
              <a:latin typeface="罗西钢笔行楷" panose="02010800040101010101" charset="-122"/>
              <a:ea typeface="罗西钢笔行楷" panose="02010800040101010101" charset="-122"/>
            </a:endParaRPr>
          </a:p>
        </p:txBody>
      </p:sp>
      <p:sp>
        <p:nvSpPr>
          <p:cNvPr id="5" name="文本框 4"/>
          <p:cNvSpPr txBox="1"/>
          <p:nvPr/>
        </p:nvSpPr>
        <p:spPr>
          <a:xfrm>
            <a:off x="4269105" y="3013075"/>
            <a:ext cx="3651885" cy="2122805"/>
          </a:xfrm>
          <a:prstGeom prst="rect">
            <a:avLst/>
          </a:prstGeom>
          <a:noFill/>
        </p:spPr>
        <p:txBody>
          <a:bodyPr wrap="square" rtlCol="0">
            <a:spAutoFit/>
          </a:bodyPr>
          <a:lstStyle/>
          <a:p>
            <a:pPr algn="ctr" fontAlgn="auto">
              <a:lnSpc>
                <a:spcPct val="150000"/>
              </a:lnSpc>
            </a:pPr>
            <a:r>
              <a:rPr lang="zh-CN" altLang="en-US" sz="3200">
                <a:solidFill>
                  <a:srgbClr val="55463D"/>
                </a:solidFill>
                <a:latin typeface="罗西钢笔行楷" panose="02010800040101010101" charset="-122"/>
                <a:ea typeface="罗西钢笔行楷" panose="02010800040101010101" charset="-122"/>
                <a:sym typeface="+mn-ea"/>
              </a:rPr>
              <a:t>遇到的问题</a:t>
            </a:r>
            <a:endParaRPr lang="zh-CN" altLang="en-US" sz="3200">
              <a:solidFill>
                <a:srgbClr val="55463D"/>
              </a:solidFill>
              <a:latin typeface="罗西钢笔行楷" panose="02010800040101010101" charset="-122"/>
              <a:ea typeface="罗西钢笔行楷" panose="02010800040101010101" charset="-122"/>
            </a:endParaRPr>
          </a:p>
          <a:p>
            <a:pPr algn="ctr" fontAlgn="auto">
              <a:lnSpc>
                <a:spcPct val="150000"/>
              </a:lnSpc>
            </a:pPr>
            <a:r>
              <a:rPr lang="zh-CN" altLang="en-US" sz="2800">
                <a:solidFill>
                  <a:srgbClr val="55463D"/>
                </a:solidFill>
                <a:latin typeface="罗西钢笔行楷" panose="02010800040101010101" charset="-122"/>
                <a:ea typeface="罗西钢笔行楷" panose="02010800040101010101" charset="-122"/>
                <a:sym typeface="+mn-ea"/>
              </a:rPr>
              <a:t>Problems encountered</a:t>
            </a:r>
            <a:endParaRPr lang="zh-CN" altLang="en-US" sz="2800"/>
          </a:p>
        </p:txBody>
      </p:sp>
      <p:pic>
        <p:nvPicPr>
          <p:cNvPr id="24" name="图片 23" descr="树枝"/>
          <p:cNvPicPr>
            <a:picLocks noChangeAspect="1"/>
          </p:cNvPicPr>
          <p:nvPr/>
        </p:nvPicPr>
        <p:blipFill>
          <a:blip r:embed="rId3"/>
          <a:stretch>
            <a:fillRect/>
          </a:stretch>
        </p:blipFill>
        <p:spPr>
          <a:xfrm>
            <a:off x="-10160" y="-22225"/>
            <a:ext cx="1713230" cy="1844040"/>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500"/>
                                        <p:tgtEl>
                                          <p:spTgt spid="24"/>
                                        </p:tgtEl>
                                      </p:cBhvr>
                                    </p:animEffect>
                                  </p:childTnLst>
                                </p:cTn>
                              </p:par>
                              <p:par>
                                <p:cTn id="8" presetID="53" presetClass="entr" presetSubtype="16"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 calcmode="lin" valueType="num">
                                      <p:cBhvr>
                                        <p:cTn id="10" dur="500" fill="hold"/>
                                        <p:tgtEl>
                                          <p:spTgt spid="3"/>
                                        </p:tgtEl>
                                        <p:attrNameLst>
                                          <p:attrName>ppt_w</p:attrName>
                                        </p:attrNameLst>
                                      </p:cBhvr>
                                      <p:tavLst>
                                        <p:tav tm="0">
                                          <p:val>
                                            <p:fltVal val="0"/>
                                          </p:val>
                                        </p:tav>
                                        <p:tav tm="100000">
                                          <p:val>
                                            <p:strVal val="#ppt_w"/>
                                          </p:val>
                                        </p:tav>
                                      </p:tavLst>
                                    </p:anim>
                                    <p:anim calcmode="lin" valueType="num">
                                      <p:cBhvr>
                                        <p:cTn id="11" dur="500" fill="hold"/>
                                        <p:tgtEl>
                                          <p:spTgt spid="3"/>
                                        </p:tgtEl>
                                        <p:attrNameLst>
                                          <p:attrName>ppt_h</p:attrName>
                                        </p:attrNameLst>
                                      </p:cBhvr>
                                      <p:tavLst>
                                        <p:tav tm="0">
                                          <p:val>
                                            <p:fltVal val="0"/>
                                          </p:val>
                                        </p:tav>
                                        <p:tav tm="100000">
                                          <p:val>
                                            <p:strVal val="#ppt_h"/>
                                          </p:val>
                                        </p:tav>
                                      </p:tavLst>
                                    </p:anim>
                                    <p:animEffect transition="in" filter="fade">
                                      <p:cBhvr>
                                        <p:cTn id="12" dur="500"/>
                                        <p:tgtEl>
                                          <p:spTgt spid="3"/>
                                        </p:tgtEl>
                                      </p:cBhvr>
                                    </p:animEffect>
                                  </p:childTnLst>
                                </p:cTn>
                              </p:par>
                            </p:childTnLst>
                          </p:cTn>
                        </p:par>
                        <p:par>
                          <p:cTn id="13" fill="hold">
                            <p:stCondLst>
                              <p:cond delay="500"/>
                            </p:stCondLst>
                            <p:childTnLst>
                              <p:par>
                                <p:cTn id="14" presetID="55" presetClass="entr" presetSubtype="0" fill="hold" nodeType="afterEffect">
                                  <p:stCondLst>
                                    <p:cond delay="0"/>
                                  </p:stCondLst>
                                  <p:childTnLst>
                                    <p:set>
                                      <p:cBhvr>
                                        <p:cTn id="15" dur="1" fill="hold">
                                          <p:stCondLst>
                                            <p:cond delay="0"/>
                                          </p:stCondLst>
                                        </p:cTn>
                                        <p:tgtEl>
                                          <p:spTgt spid="2"/>
                                        </p:tgtEl>
                                        <p:attrNameLst>
                                          <p:attrName>style.visibility</p:attrName>
                                        </p:attrNameLst>
                                      </p:cBhvr>
                                      <p:to>
                                        <p:strVal val="visible"/>
                                      </p:to>
                                    </p:set>
                                    <p:anim calcmode="lin" valueType="num">
                                      <p:cBhvr>
                                        <p:cTn id="16" dur="500" fill="hold"/>
                                        <p:tgtEl>
                                          <p:spTgt spid="2"/>
                                        </p:tgtEl>
                                        <p:attrNameLst>
                                          <p:attrName>ppt_w</p:attrName>
                                        </p:attrNameLst>
                                      </p:cBhvr>
                                      <p:tavLst>
                                        <p:tav tm="0">
                                          <p:val>
                                            <p:strVal val="#ppt_w*0.70"/>
                                          </p:val>
                                        </p:tav>
                                        <p:tav tm="100000">
                                          <p:val>
                                            <p:strVal val="#ppt_w"/>
                                          </p:val>
                                        </p:tav>
                                      </p:tavLst>
                                    </p:anim>
                                    <p:anim calcmode="lin" valueType="num">
                                      <p:cBhvr>
                                        <p:cTn id="17" dur="500" fill="hold"/>
                                        <p:tgtEl>
                                          <p:spTgt spid="2"/>
                                        </p:tgtEl>
                                        <p:attrNameLst>
                                          <p:attrName>ppt_h</p:attrName>
                                        </p:attrNameLst>
                                      </p:cBhvr>
                                      <p:tavLst>
                                        <p:tav tm="0">
                                          <p:val>
                                            <p:strVal val="#ppt_h"/>
                                          </p:val>
                                        </p:tav>
                                        <p:tav tm="100000">
                                          <p:val>
                                            <p:strVal val="#ppt_h"/>
                                          </p:val>
                                        </p:tav>
                                      </p:tavLst>
                                    </p:anim>
                                    <p:animEffect transition="in" filter="fade">
                                      <p:cBhvr>
                                        <p:cTn id="18" dur="500"/>
                                        <p:tgtEl>
                                          <p:spTgt spid="2"/>
                                        </p:tgtEl>
                                      </p:cBhvr>
                                    </p:animEffect>
                                  </p:childTnLst>
                                </p:cTn>
                              </p:par>
                            </p:childTnLst>
                          </p:cTn>
                        </p:par>
                        <p:par>
                          <p:cTn id="19" fill="hold">
                            <p:stCondLst>
                              <p:cond delay="1000"/>
                            </p:stCondLst>
                            <p:childTnLst>
                              <p:par>
                                <p:cTn id="20" presetID="12" presetClass="entr" presetSubtype="1" fill="hold" grpId="0" nodeType="afterEffect">
                                  <p:stCondLst>
                                    <p:cond delay="0"/>
                                  </p:stCondLst>
                                  <p:childTnLst>
                                    <p:set>
                                      <p:cBhvr>
                                        <p:cTn id="21" dur="1" fill="hold">
                                          <p:stCondLst>
                                            <p:cond delay="0"/>
                                          </p:stCondLst>
                                        </p:cTn>
                                        <p:tgtEl>
                                          <p:spTgt spid="4"/>
                                        </p:tgtEl>
                                        <p:attrNameLst>
                                          <p:attrName>style.visibility</p:attrName>
                                        </p:attrNameLst>
                                      </p:cBhvr>
                                      <p:to>
                                        <p:strVal val="visible"/>
                                      </p:to>
                                    </p:set>
                                    <p:anim calcmode="lin" valueType="num">
                                      <p:cBhvr additive="base">
                                        <p:cTn id="22" dur="500"/>
                                        <p:tgtEl>
                                          <p:spTgt spid="4"/>
                                        </p:tgtEl>
                                        <p:attrNameLst>
                                          <p:attrName>ppt_y</p:attrName>
                                        </p:attrNameLst>
                                      </p:cBhvr>
                                      <p:tavLst>
                                        <p:tav tm="0">
                                          <p:val>
                                            <p:strVal val="#ppt_y-#ppt_h*1.125000"/>
                                          </p:val>
                                        </p:tav>
                                        <p:tav tm="100000">
                                          <p:val>
                                            <p:strVal val="#ppt_y"/>
                                          </p:val>
                                        </p:tav>
                                      </p:tavLst>
                                    </p:anim>
                                    <p:animEffect transition="in" filter="wipe(down)">
                                      <p:cBhvr>
                                        <p:cTn id="23" dur="500"/>
                                        <p:tgtEl>
                                          <p:spTgt spid="4"/>
                                        </p:tgtEl>
                                      </p:cBhvr>
                                    </p:animEffect>
                                  </p:childTnLst>
                                </p:cTn>
                              </p:par>
                            </p:childTnLst>
                          </p:cTn>
                        </p:par>
                        <p:par>
                          <p:cTn id="24" fill="hold">
                            <p:stCondLst>
                              <p:cond delay="1500"/>
                            </p:stCondLst>
                            <p:childTnLst>
                              <p:par>
                                <p:cTn id="25" presetID="14" presetClass="entr" presetSubtype="5" fill="hold" grpId="0" nodeType="after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randombar(vertical)">
                                      <p:cBhvr>
                                        <p:cTn id="2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图片 23" descr="树枝"/>
          <p:cNvPicPr>
            <a:picLocks noChangeAspect="1"/>
          </p:cNvPicPr>
          <p:nvPr/>
        </p:nvPicPr>
        <p:blipFill>
          <a:blip r:embed="rId1"/>
          <a:stretch>
            <a:fillRect/>
          </a:stretch>
        </p:blipFill>
        <p:spPr>
          <a:xfrm>
            <a:off x="-107315" y="-313690"/>
            <a:ext cx="1713230" cy="1844040"/>
          </a:xfrm>
          <a:prstGeom prst="rect">
            <a:avLst/>
          </a:prstGeom>
        </p:spPr>
      </p:pic>
      <p:pic>
        <p:nvPicPr>
          <p:cNvPr id="2" name="图片 1" descr="未标题-1"/>
          <p:cNvPicPr>
            <a:picLocks noChangeAspect="1"/>
          </p:cNvPicPr>
          <p:nvPr/>
        </p:nvPicPr>
        <p:blipFill>
          <a:blip r:embed="rId2"/>
          <a:stretch>
            <a:fillRect/>
          </a:stretch>
        </p:blipFill>
        <p:spPr>
          <a:xfrm>
            <a:off x="4171950" y="407670"/>
            <a:ext cx="5196205" cy="688975"/>
          </a:xfrm>
          <a:prstGeom prst="rect">
            <a:avLst/>
          </a:prstGeom>
        </p:spPr>
      </p:pic>
      <p:sp>
        <p:nvSpPr>
          <p:cNvPr id="3" name="文本框 2"/>
          <p:cNvSpPr txBox="1"/>
          <p:nvPr/>
        </p:nvSpPr>
        <p:spPr>
          <a:xfrm>
            <a:off x="5039360" y="568325"/>
            <a:ext cx="4451350" cy="368300"/>
          </a:xfrm>
          <a:prstGeom prst="rect">
            <a:avLst/>
          </a:prstGeom>
          <a:noFill/>
        </p:spPr>
        <p:txBody>
          <a:bodyPr wrap="square" rtlCol="0">
            <a:spAutoFit/>
          </a:bodyPr>
          <a:p>
            <a:r>
              <a:rPr lang="en-US" altLang="zh-CN">
                <a:solidFill>
                  <a:srgbClr val="55463D"/>
                </a:solidFill>
                <a:latin typeface="罗西钢笔行楷" panose="02010800040101010101" charset="-122"/>
                <a:ea typeface="罗西钢笔行楷" panose="02010800040101010101" charset="-122"/>
              </a:rPr>
              <a:t>1:</a:t>
            </a:r>
            <a:r>
              <a:rPr lang="zh-CN" altLang="zh-CN">
                <a:solidFill>
                  <a:srgbClr val="55463D"/>
                </a:solidFill>
                <a:latin typeface="罗西钢笔行楷" panose="02010800040101010101" charset="-122"/>
                <a:ea typeface="罗西钢笔行楷" panose="02010800040101010101" charset="-122"/>
              </a:rPr>
              <a:t>我想在下次重试之前做一些逻辑操作</a:t>
            </a:r>
            <a:endParaRPr lang="zh-CN" altLang="zh-CN">
              <a:solidFill>
                <a:srgbClr val="55463D"/>
              </a:solidFill>
              <a:latin typeface="罗西钢笔行楷" panose="02010800040101010101" charset="-122"/>
              <a:ea typeface="罗西钢笔行楷" panose="02010800040101010101" charset="-122"/>
            </a:endParaRPr>
          </a:p>
        </p:txBody>
      </p:sp>
      <p:grpSp>
        <p:nvGrpSpPr>
          <p:cNvPr id="7" name="组合 6"/>
          <p:cNvGrpSpPr/>
          <p:nvPr/>
        </p:nvGrpSpPr>
        <p:grpSpPr>
          <a:xfrm>
            <a:off x="1020445" y="1649095"/>
            <a:ext cx="5013960" cy="2069465"/>
            <a:chOff x="1703" y="2525"/>
            <a:chExt cx="7896" cy="3259"/>
          </a:xfrm>
        </p:grpSpPr>
        <p:sp>
          <p:nvSpPr>
            <p:cNvPr id="4" name="矩形 3"/>
            <p:cNvSpPr/>
            <p:nvPr/>
          </p:nvSpPr>
          <p:spPr>
            <a:xfrm>
              <a:off x="1703" y="2525"/>
              <a:ext cx="7896" cy="2880"/>
            </a:xfrm>
            <a:prstGeom prst="rect">
              <a:avLst/>
            </a:prstGeom>
            <a:noFill/>
            <a:ln>
              <a:solidFill>
                <a:srgbClr val="55463D"/>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矩形 4"/>
            <p:cNvSpPr/>
            <p:nvPr/>
          </p:nvSpPr>
          <p:spPr>
            <a:xfrm>
              <a:off x="3729" y="5016"/>
              <a:ext cx="3844" cy="768"/>
            </a:xfrm>
            <a:prstGeom prst="rect">
              <a:avLst/>
            </a:prstGeom>
            <a:solidFill>
              <a:srgbClr val="5546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latin typeface="罗西钢笔行楷" panose="02010800040101010101" charset="-122"/>
                  <a:ea typeface="罗西钢笔行楷" panose="02010800040101010101" charset="-122"/>
                </a:rPr>
                <a:t>需求</a:t>
              </a:r>
              <a:endParaRPr lang="zh-CN" altLang="en-US">
                <a:latin typeface="罗西钢笔行楷" panose="02010800040101010101" charset="-122"/>
                <a:ea typeface="罗西钢笔行楷" panose="02010800040101010101" charset="-122"/>
              </a:endParaRPr>
            </a:p>
          </p:txBody>
        </p:sp>
      </p:grpSp>
      <p:sp>
        <p:nvSpPr>
          <p:cNvPr id="14" name="TextBox 23"/>
          <p:cNvSpPr txBox="1"/>
          <p:nvPr/>
        </p:nvSpPr>
        <p:spPr>
          <a:xfrm>
            <a:off x="1183005" y="1800860"/>
            <a:ext cx="4688840" cy="1060450"/>
          </a:xfrm>
          <a:prstGeom prst="rect">
            <a:avLst/>
          </a:prstGeom>
          <a:noFill/>
        </p:spPr>
        <p:txBody>
          <a:bodyPr wrap="square" rtlCol="0">
            <a:spAutoFit/>
          </a:bodyPr>
          <a:p>
            <a:pPr algn="ctr">
              <a:lnSpc>
                <a:spcPct val="150000"/>
              </a:lnSpc>
            </a:pPr>
            <a:r>
              <a:rPr lang="zh-CN" altLang="en-US" sz="1400" dirty="0">
                <a:solidFill>
                  <a:schemeClr val="tx1">
                    <a:lumMod val="65000"/>
                    <a:lumOff val="35000"/>
                  </a:schemeClr>
                </a:solidFill>
                <a:latin typeface="罗西钢笔行楷" panose="02010800040101010101" charset="-122"/>
                <a:ea typeface="罗西钢笔行楷" panose="02010800040101010101" charset="-122"/>
                <a:cs typeface="+mn-ea"/>
                <a:sym typeface="+mn-lt"/>
              </a:rPr>
              <a:t>在做微信客户端的时候，有个需求：如果这次请求的</a:t>
            </a:r>
            <a:r>
              <a:rPr lang="en-US" altLang="zh-CN" sz="1400" dirty="0">
                <a:solidFill>
                  <a:schemeClr val="tx1">
                    <a:lumMod val="65000"/>
                    <a:lumOff val="35000"/>
                  </a:schemeClr>
                </a:solidFill>
                <a:latin typeface="罗西钢笔行楷" panose="02010800040101010101" charset="-122"/>
                <a:ea typeface="罗西钢笔行楷" panose="02010800040101010101" charset="-122"/>
                <a:cs typeface="+mn-ea"/>
                <a:sym typeface="+mn-lt"/>
              </a:rPr>
              <a:t>token</a:t>
            </a:r>
            <a:r>
              <a:rPr lang="zh-CN" altLang="en-US" sz="1400" dirty="0">
                <a:solidFill>
                  <a:schemeClr val="tx1">
                    <a:lumMod val="65000"/>
                    <a:lumOff val="35000"/>
                  </a:schemeClr>
                </a:solidFill>
                <a:latin typeface="罗西钢笔行楷" panose="02010800040101010101" charset="-122"/>
                <a:ea typeface="罗西钢笔行楷" panose="02010800040101010101" charset="-122"/>
                <a:cs typeface="+mn-ea"/>
                <a:sym typeface="+mn-lt"/>
              </a:rPr>
              <a:t>过期，那么在重试之前就需要做一件事就是重新登录获取新的</a:t>
            </a:r>
            <a:r>
              <a:rPr lang="en-US" altLang="zh-CN" sz="1400" dirty="0">
                <a:solidFill>
                  <a:schemeClr val="tx1">
                    <a:lumMod val="65000"/>
                    <a:lumOff val="35000"/>
                  </a:schemeClr>
                </a:solidFill>
                <a:latin typeface="罗西钢笔行楷" panose="02010800040101010101" charset="-122"/>
                <a:ea typeface="罗西钢笔行楷" panose="02010800040101010101" charset="-122"/>
                <a:cs typeface="+mn-ea"/>
                <a:sym typeface="+mn-lt"/>
              </a:rPr>
              <a:t>token</a:t>
            </a:r>
            <a:r>
              <a:rPr lang="zh-CN" altLang="en-US" sz="1400" dirty="0">
                <a:solidFill>
                  <a:schemeClr val="tx1">
                    <a:lumMod val="65000"/>
                    <a:lumOff val="35000"/>
                  </a:schemeClr>
                </a:solidFill>
                <a:latin typeface="罗西钢笔行楷" panose="02010800040101010101" charset="-122"/>
                <a:ea typeface="罗西钢笔行楷" panose="02010800040101010101" charset="-122"/>
                <a:cs typeface="+mn-ea"/>
                <a:sym typeface="+mn-lt"/>
              </a:rPr>
              <a:t>，否则重试多次依旧是</a:t>
            </a:r>
            <a:r>
              <a:rPr lang="en-US" altLang="zh-CN" sz="1400" dirty="0">
                <a:solidFill>
                  <a:schemeClr val="tx1">
                    <a:lumMod val="65000"/>
                    <a:lumOff val="35000"/>
                  </a:schemeClr>
                </a:solidFill>
                <a:latin typeface="罗西钢笔行楷" panose="02010800040101010101" charset="-122"/>
                <a:ea typeface="罗西钢笔行楷" panose="02010800040101010101" charset="-122"/>
                <a:cs typeface="+mn-ea"/>
                <a:sym typeface="+mn-lt"/>
              </a:rPr>
              <a:t>token</a:t>
            </a:r>
            <a:r>
              <a:rPr lang="zh-CN" altLang="en-US" sz="1400" dirty="0">
                <a:solidFill>
                  <a:schemeClr val="tx1">
                    <a:lumMod val="65000"/>
                    <a:lumOff val="35000"/>
                  </a:schemeClr>
                </a:solidFill>
                <a:latin typeface="罗西钢笔行楷" panose="02010800040101010101" charset="-122"/>
                <a:ea typeface="罗西钢笔行楷" panose="02010800040101010101" charset="-122"/>
                <a:cs typeface="+mn-ea"/>
                <a:sym typeface="+mn-lt"/>
              </a:rPr>
              <a:t>过期</a:t>
            </a:r>
            <a:endParaRPr lang="zh-CN" altLang="en-US" sz="1400" dirty="0">
              <a:solidFill>
                <a:schemeClr val="tx1">
                  <a:lumMod val="65000"/>
                  <a:lumOff val="35000"/>
                </a:schemeClr>
              </a:solidFill>
              <a:latin typeface="罗西钢笔行楷" panose="02010800040101010101" charset="-122"/>
              <a:ea typeface="罗西钢笔行楷" panose="02010800040101010101" charset="-122"/>
              <a:cs typeface="+mn-ea"/>
              <a:sym typeface="+mn-lt"/>
            </a:endParaRPr>
          </a:p>
        </p:txBody>
      </p:sp>
      <p:sp>
        <p:nvSpPr>
          <p:cNvPr id="13" name="矩形 12"/>
          <p:cNvSpPr/>
          <p:nvPr/>
        </p:nvSpPr>
        <p:spPr>
          <a:xfrm>
            <a:off x="6409690" y="1649095"/>
            <a:ext cx="4907280" cy="4436745"/>
          </a:xfrm>
          <a:prstGeom prst="rect">
            <a:avLst/>
          </a:prstGeom>
          <a:blipFill rotWithShape="1">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15" name="组合 14"/>
          <p:cNvGrpSpPr/>
          <p:nvPr/>
        </p:nvGrpSpPr>
        <p:grpSpPr>
          <a:xfrm>
            <a:off x="1020445" y="4099560"/>
            <a:ext cx="5013960" cy="1986280"/>
            <a:chOff x="1703" y="2277"/>
            <a:chExt cx="7896" cy="3128"/>
          </a:xfrm>
        </p:grpSpPr>
        <p:sp>
          <p:nvSpPr>
            <p:cNvPr id="16" name="矩形 15"/>
            <p:cNvSpPr/>
            <p:nvPr/>
          </p:nvSpPr>
          <p:spPr>
            <a:xfrm>
              <a:off x="1703" y="2525"/>
              <a:ext cx="7896" cy="2880"/>
            </a:xfrm>
            <a:prstGeom prst="rect">
              <a:avLst/>
            </a:prstGeom>
            <a:noFill/>
            <a:ln>
              <a:solidFill>
                <a:srgbClr val="55463D"/>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7" name="矩形 16"/>
            <p:cNvSpPr/>
            <p:nvPr/>
          </p:nvSpPr>
          <p:spPr>
            <a:xfrm>
              <a:off x="3729" y="2277"/>
              <a:ext cx="3844" cy="768"/>
            </a:xfrm>
            <a:prstGeom prst="rect">
              <a:avLst/>
            </a:prstGeom>
            <a:solidFill>
              <a:srgbClr val="5546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latin typeface="罗西钢笔行楷" panose="02010800040101010101" charset="-122"/>
                  <a:ea typeface="罗西钢笔行楷" panose="02010800040101010101" charset="-122"/>
                </a:rPr>
                <a:t>遇到的问题</a:t>
              </a:r>
              <a:endParaRPr lang="zh-CN" altLang="en-US">
                <a:latin typeface="罗西钢笔行楷" panose="02010800040101010101" charset="-122"/>
                <a:ea typeface="罗西钢笔行楷" panose="02010800040101010101" charset="-122"/>
              </a:endParaRPr>
            </a:p>
          </p:txBody>
        </p:sp>
      </p:grpSp>
      <p:sp>
        <p:nvSpPr>
          <p:cNvPr id="19" name="TextBox 23"/>
          <p:cNvSpPr txBox="1"/>
          <p:nvPr/>
        </p:nvSpPr>
        <p:spPr>
          <a:xfrm>
            <a:off x="1183005" y="4897120"/>
            <a:ext cx="4688840" cy="737235"/>
          </a:xfrm>
          <a:prstGeom prst="rect">
            <a:avLst/>
          </a:prstGeom>
          <a:noFill/>
        </p:spPr>
        <p:txBody>
          <a:bodyPr wrap="square" rtlCol="0">
            <a:spAutoFit/>
          </a:bodyPr>
          <a:p>
            <a:pPr algn="ctr">
              <a:lnSpc>
                <a:spcPct val="150000"/>
              </a:lnSpc>
            </a:pPr>
            <a:r>
              <a:rPr lang="zh-CN" altLang="en-US" sz="1400" dirty="0">
                <a:solidFill>
                  <a:schemeClr val="tx1">
                    <a:lumMod val="65000"/>
                    <a:lumOff val="35000"/>
                  </a:schemeClr>
                </a:solidFill>
                <a:latin typeface="罗西钢笔行楷" panose="02010800040101010101" charset="-122"/>
                <a:ea typeface="罗西钢笔行楷" panose="02010800040101010101" charset="-122"/>
                <a:cs typeface="+mn-ea"/>
                <a:sym typeface="+mn-lt"/>
              </a:rPr>
              <a:t>这个重试框架并没有提供类似于Spring面向切面编程(AOP)</a:t>
            </a:r>
            <a:endParaRPr lang="zh-CN" altLang="en-US" sz="1400" dirty="0">
              <a:solidFill>
                <a:schemeClr val="tx1">
                  <a:lumMod val="65000"/>
                  <a:lumOff val="35000"/>
                </a:schemeClr>
              </a:solidFill>
              <a:latin typeface="罗西钢笔行楷" panose="02010800040101010101" charset="-122"/>
              <a:ea typeface="罗西钢笔行楷" panose="02010800040101010101" charset="-122"/>
              <a:cs typeface="+mn-ea"/>
              <a:sym typeface="+mn-lt"/>
            </a:endParaRPr>
          </a:p>
          <a:p>
            <a:pPr algn="ctr">
              <a:lnSpc>
                <a:spcPct val="150000"/>
              </a:lnSpc>
            </a:pPr>
            <a:r>
              <a:rPr lang="zh-CN" altLang="en-US" sz="1400" dirty="0">
                <a:solidFill>
                  <a:schemeClr val="tx1">
                    <a:lumMod val="65000"/>
                    <a:lumOff val="35000"/>
                  </a:schemeClr>
                </a:solidFill>
                <a:latin typeface="罗西钢笔行楷" panose="02010800040101010101" charset="-122"/>
                <a:ea typeface="罗西钢笔行楷" panose="02010800040101010101" charset="-122"/>
                <a:cs typeface="+mn-ea"/>
                <a:sym typeface="+mn-lt"/>
              </a:rPr>
              <a:t>中的前置这样的实现。</a:t>
            </a:r>
            <a:endParaRPr lang="zh-CN" altLang="en-US" sz="1400" dirty="0">
              <a:solidFill>
                <a:schemeClr val="tx1">
                  <a:lumMod val="65000"/>
                  <a:lumOff val="35000"/>
                </a:schemeClr>
              </a:solidFill>
              <a:latin typeface="罗西钢笔行楷" panose="02010800040101010101" charset="-122"/>
              <a:ea typeface="罗西钢笔行楷" panose="02010800040101010101" charset="-122"/>
              <a:cs typeface="+mn-ea"/>
              <a:sym typeface="+mn-lt"/>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500"/>
                                        <p:tgtEl>
                                          <p:spTgt spid="24"/>
                                        </p:tgtEl>
                                      </p:cBhvr>
                                    </p:animEffect>
                                  </p:childTnLst>
                                </p:cTn>
                              </p:par>
                            </p:childTnLst>
                          </p:cTn>
                        </p:par>
                        <p:par>
                          <p:cTn id="8" fill="hold">
                            <p:stCondLst>
                              <p:cond delay="500"/>
                            </p:stCondLst>
                            <p:childTnLst>
                              <p:par>
                                <p:cTn id="9" presetID="14" presetClass="entr" presetSubtype="5"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randombar(vertical)">
                                      <p:cBhvr>
                                        <p:cTn id="11" dur="500"/>
                                        <p:tgtEl>
                                          <p:spTgt spid="2"/>
                                        </p:tgtEl>
                                      </p:cBhvr>
                                    </p:animEffect>
                                  </p:childTnLst>
                                </p:cTn>
                              </p:par>
                              <p:par>
                                <p:cTn id="12" presetID="12" presetClass="entr" presetSubtype="4" fill="hold" grpId="0" nodeType="with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additive="base">
                                        <p:cTn id="14" dur="500"/>
                                        <p:tgtEl>
                                          <p:spTgt spid="3"/>
                                        </p:tgtEl>
                                        <p:attrNameLst>
                                          <p:attrName>ppt_y</p:attrName>
                                        </p:attrNameLst>
                                      </p:cBhvr>
                                      <p:tavLst>
                                        <p:tav tm="0">
                                          <p:val>
                                            <p:strVal val="#ppt_y+#ppt_h*1.125000"/>
                                          </p:val>
                                        </p:tav>
                                        <p:tav tm="100000">
                                          <p:val>
                                            <p:strVal val="#ppt_y"/>
                                          </p:val>
                                        </p:tav>
                                      </p:tavLst>
                                    </p:anim>
                                    <p:animEffect transition="in" filter="wipe(up)">
                                      <p:cBhvr>
                                        <p:cTn id="15" dur="500"/>
                                        <p:tgtEl>
                                          <p:spTgt spid="3"/>
                                        </p:tgtEl>
                                      </p:cBhvr>
                                    </p:animEffect>
                                  </p:childTnLst>
                                </p:cTn>
                              </p:par>
                            </p:childTnLst>
                          </p:cTn>
                        </p:par>
                        <p:par>
                          <p:cTn id="16" fill="hold">
                            <p:stCondLst>
                              <p:cond delay="1000"/>
                            </p:stCondLst>
                            <p:childTnLst>
                              <p:par>
                                <p:cTn id="17" presetID="20" presetClass="entr" presetSubtype="0"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wedge">
                                      <p:cBhvr>
                                        <p:cTn id="19" dur="1000"/>
                                        <p:tgtEl>
                                          <p:spTgt spid="7"/>
                                        </p:tgtEl>
                                      </p:cBhvr>
                                    </p:animEffect>
                                  </p:childTnLst>
                                </p:cTn>
                              </p:par>
                            </p:childTnLst>
                          </p:cTn>
                        </p:par>
                        <p:par>
                          <p:cTn id="20" fill="hold">
                            <p:stCondLst>
                              <p:cond delay="2000"/>
                            </p:stCondLst>
                            <p:childTnLst>
                              <p:par>
                                <p:cTn id="21" presetID="42" presetClass="entr" presetSubtype="0" fill="hold" grpId="0" nodeType="after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anim calcmode="lin" valueType="num">
                                      <p:cBhvr>
                                        <p:cTn id="24" dur="500" fill="hold"/>
                                        <p:tgtEl>
                                          <p:spTgt spid="14"/>
                                        </p:tgtEl>
                                        <p:attrNameLst>
                                          <p:attrName>ppt_x</p:attrName>
                                        </p:attrNameLst>
                                      </p:cBhvr>
                                      <p:tavLst>
                                        <p:tav tm="0">
                                          <p:val>
                                            <p:strVal val="#ppt_x"/>
                                          </p:val>
                                        </p:tav>
                                        <p:tav tm="100000">
                                          <p:val>
                                            <p:strVal val="#ppt_x"/>
                                          </p:val>
                                        </p:tav>
                                      </p:tavLst>
                                    </p:anim>
                                    <p:anim calcmode="lin" valueType="num">
                                      <p:cBhvr>
                                        <p:cTn id="25" dur="500" fill="hold"/>
                                        <p:tgtEl>
                                          <p:spTgt spid="14"/>
                                        </p:tgtEl>
                                        <p:attrNameLst>
                                          <p:attrName>ppt_y</p:attrName>
                                        </p:attrNameLst>
                                      </p:cBhvr>
                                      <p:tavLst>
                                        <p:tav tm="0">
                                          <p:val>
                                            <p:strVal val="#ppt_y+.1"/>
                                          </p:val>
                                        </p:tav>
                                        <p:tav tm="100000">
                                          <p:val>
                                            <p:strVal val="#ppt_y"/>
                                          </p:val>
                                        </p:tav>
                                      </p:tavLst>
                                    </p:anim>
                                  </p:childTnLst>
                                </p:cTn>
                              </p:par>
                            </p:childTnLst>
                          </p:cTn>
                        </p:par>
                        <p:par>
                          <p:cTn id="26" fill="hold">
                            <p:stCondLst>
                              <p:cond delay="2500"/>
                            </p:stCondLst>
                            <p:childTnLst>
                              <p:par>
                                <p:cTn id="27" presetID="14" presetClass="entr" presetSubtype="5" fill="hold" grpId="0" nodeType="after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randombar(vertical)">
                                      <p:cBhvr>
                                        <p:cTn id="29" dur="500"/>
                                        <p:tgtEl>
                                          <p:spTgt spid="13"/>
                                        </p:tgtEl>
                                      </p:cBhvr>
                                    </p:animEffect>
                                  </p:childTnLst>
                                </p:cTn>
                              </p:par>
                            </p:childTnLst>
                          </p:cTn>
                        </p:par>
                        <p:par>
                          <p:cTn id="30" fill="hold">
                            <p:stCondLst>
                              <p:cond delay="3000"/>
                            </p:stCondLst>
                            <p:childTnLst>
                              <p:par>
                                <p:cTn id="31" presetID="20" presetClass="entr" presetSubtype="0" fill="hold" nodeType="after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wedge">
                                      <p:cBhvr>
                                        <p:cTn id="33" dur="1000"/>
                                        <p:tgtEl>
                                          <p:spTgt spid="15"/>
                                        </p:tgtEl>
                                      </p:cBhvr>
                                    </p:animEffect>
                                  </p:childTnLst>
                                </p:cTn>
                              </p:par>
                            </p:childTnLst>
                          </p:cTn>
                        </p:par>
                        <p:par>
                          <p:cTn id="34" fill="hold">
                            <p:stCondLst>
                              <p:cond delay="4000"/>
                            </p:stCondLst>
                            <p:childTnLst>
                              <p:par>
                                <p:cTn id="35" presetID="42" presetClass="entr" presetSubtype="0" fill="hold" grpId="0" nodeType="after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fade">
                                      <p:cBhvr>
                                        <p:cTn id="37" dur="500"/>
                                        <p:tgtEl>
                                          <p:spTgt spid="19"/>
                                        </p:tgtEl>
                                      </p:cBhvr>
                                    </p:animEffect>
                                    <p:anim calcmode="lin" valueType="num">
                                      <p:cBhvr>
                                        <p:cTn id="38" dur="500" fill="hold"/>
                                        <p:tgtEl>
                                          <p:spTgt spid="19"/>
                                        </p:tgtEl>
                                        <p:attrNameLst>
                                          <p:attrName>ppt_x</p:attrName>
                                        </p:attrNameLst>
                                      </p:cBhvr>
                                      <p:tavLst>
                                        <p:tav tm="0">
                                          <p:val>
                                            <p:strVal val="#ppt_x"/>
                                          </p:val>
                                        </p:tav>
                                        <p:tav tm="100000">
                                          <p:val>
                                            <p:strVal val="#ppt_x"/>
                                          </p:val>
                                        </p:tav>
                                      </p:tavLst>
                                    </p:anim>
                                    <p:anim calcmode="lin" valueType="num">
                                      <p:cBhvr>
                                        <p:cTn id="39" dur="5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4" grpId="0" bldLvl="0" animBg="1"/>
      <p:bldP spid="13" grpId="0" bldLvl="0" animBg="1"/>
      <p:bldP spid="19" grpId="0" bldLvl="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未标题-1"/>
          <p:cNvPicPr>
            <a:picLocks noChangeAspect="1"/>
          </p:cNvPicPr>
          <p:nvPr/>
        </p:nvPicPr>
        <p:blipFill>
          <a:blip r:embed="rId1"/>
          <a:stretch>
            <a:fillRect/>
          </a:stretch>
        </p:blipFill>
        <p:spPr>
          <a:xfrm>
            <a:off x="4308475" y="429260"/>
            <a:ext cx="3445510" cy="643890"/>
          </a:xfrm>
          <a:prstGeom prst="rect">
            <a:avLst/>
          </a:prstGeom>
        </p:spPr>
      </p:pic>
      <p:sp>
        <p:nvSpPr>
          <p:cNvPr id="3" name="文本框 2"/>
          <p:cNvSpPr txBox="1"/>
          <p:nvPr/>
        </p:nvSpPr>
        <p:spPr>
          <a:xfrm>
            <a:off x="5039360" y="568325"/>
            <a:ext cx="2600960" cy="368300"/>
          </a:xfrm>
          <a:prstGeom prst="rect">
            <a:avLst/>
          </a:prstGeom>
          <a:noFill/>
        </p:spPr>
        <p:txBody>
          <a:bodyPr wrap="square" rtlCol="0">
            <a:spAutoFit/>
          </a:bodyPr>
          <a:lstStyle/>
          <a:p>
            <a:r>
              <a:rPr lang="zh-CN" altLang="en-US">
                <a:solidFill>
                  <a:srgbClr val="55463D"/>
                </a:solidFill>
                <a:latin typeface="罗西钢笔行楷" panose="02010800040101010101" charset="-122"/>
                <a:ea typeface="罗西钢笔行楷" panose="02010800040101010101" charset="-122"/>
              </a:rPr>
              <a:t>对此问题的解决</a:t>
            </a:r>
            <a:endParaRPr lang="zh-CN" altLang="en-US">
              <a:solidFill>
                <a:srgbClr val="55463D"/>
              </a:solidFill>
              <a:latin typeface="罗西钢笔行楷" panose="02010800040101010101" charset="-122"/>
              <a:ea typeface="罗西钢笔行楷" panose="02010800040101010101" charset="-122"/>
            </a:endParaRPr>
          </a:p>
        </p:txBody>
      </p:sp>
      <p:pic>
        <p:nvPicPr>
          <p:cNvPr id="24" name="图片 23" descr="树枝"/>
          <p:cNvPicPr>
            <a:picLocks noChangeAspect="1"/>
          </p:cNvPicPr>
          <p:nvPr/>
        </p:nvPicPr>
        <p:blipFill>
          <a:blip r:embed="rId2"/>
          <a:stretch>
            <a:fillRect/>
          </a:stretch>
        </p:blipFill>
        <p:spPr>
          <a:xfrm>
            <a:off x="-107315" y="-313690"/>
            <a:ext cx="1713230" cy="1844040"/>
          </a:xfrm>
          <a:prstGeom prst="rect">
            <a:avLst/>
          </a:prstGeom>
        </p:spPr>
      </p:pic>
      <p:pic>
        <p:nvPicPr>
          <p:cNvPr id="4" name="图片 3"/>
          <p:cNvPicPr>
            <a:picLocks noChangeAspect="1"/>
          </p:cNvPicPr>
          <p:nvPr/>
        </p:nvPicPr>
        <p:blipFill>
          <a:blip r:embed="rId3"/>
          <a:stretch>
            <a:fillRect/>
          </a:stretch>
        </p:blipFill>
        <p:spPr>
          <a:xfrm>
            <a:off x="10795" y="1224915"/>
            <a:ext cx="10257155" cy="4904740"/>
          </a:xfrm>
          <a:prstGeom prst="rect">
            <a:avLst/>
          </a:prstGeom>
        </p:spPr>
      </p:pic>
      <p:sp>
        <p:nvSpPr>
          <p:cNvPr id="5" name="树"/>
          <p:cNvSpPr/>
          <p:nvPr/>
        </p:nvSpPr>
        <p:spPr bwMode="auto">
          <a:xfrm>
            <a:off x="7196455" y="1530350"/>
            <a:ext cx="4921250" cy="4921250"/>
          </a:xfrm>
          <a:custGeom>
            <a:avLst/>
            <a:gdLst>
              <a:gd name="T0" fmla="*/ 287353 w 5041"/>
              <a:gd name="T1" fmla="*/ 1349891 h 6311"/>
              <a:gd name="T2" fmla="*/ 101419 w 5041"/>
              <a:gd name="T3" fmla="*/ 1349891 h 6311"/>
              <a:gd name="T4" fmla="*/ 15394 w 5041"/>
              <a:gd name="T5" fmla="*/ 1187191 h 6311"/>
              <a:gd name="T6" fmla="*/ 124661 w 5041"/>
              <a:gd name="T7" fmla="*/ 1031133 h 6311"/>
              <a:gd name="T8" fmla="*/ 308482 w 5041"/>
              <a:gd name="T9" fmla="*/ 1057998 h 6311"/>
              <a:gd name="T10" fmla="*/ 676126 w 5041"/>
              <a:gd name="T11" fmla="*/ 696679 h 6311"/>
              <a:gd name="T12" fmla="*/ 724421 w 5041"/>
              <a:gd name="T13" fmla="*/ 694566 h 6311"/>
              <a:gd name="T14" fmla="*/ 417146 w 5041"/>
              <a:gd name="T15" fmla="*/ 893789 h 6311"/>
              <a:gd name="T16" fmla="*/ 415938 w 5041"/>
              <a:gd name="T17" fmla="*/ 527942 h 6311"/>
              <a:gd name="T18" fmla="*/ 469062 w 5041"/>
              <a:gd name="T19" fmla="*/ 472100 h 6311"/>
              <a:gd name="T20" fmla="*/ 837309 w 5041"/>
              <a:gd name="T21" fmla="*/ 707244 h 6311"/>
              <a:gd name="T22" fmla="*/ 749473 w 5041"/>
              <a:gd name="T23" fmla="*/ 504096 h 6311"/>
              <a:gd name="T24" fmla="*/ 463025 w 5041"/>
              <a:gd name="T25" fmla="*/ 349849 h 6311"/>
              <a:gd name="T26" fmla="*/ 646545 w 5041"/>
              <a:gd name="T27" fmla="*/ 333549 h 6311"/>
              <a:gd name="T28" fmla="*/ 913374 w 5041"/>
              <a:gd name="T29" fmla="*/ 283441 h 6311"/>
              <a:gd name="T30" fmla="*/ 816180 w 5041"/>
              <a:gd name="T31" fmla="*/ 217033 h 6311"/>
              <a:gd name="T32" fmla="*/ 456385 w 5041"/>
              <a:gd name="T33" fmla="*/ 242691 h 6311"/>
              <a:gd name="T34" fmla="*/ 606099 w 5041"/>
              <a:gd name="T35" fmla="*/ 152738 h 6311"/>
              <a:gd name="T36" fmla="*/ 725326 w 5041"/>
              <a:gd name="T37" fmla="*/ 20526 h 6311"/>
              <a:gd name="T38" fmla="*/ 483249 w 5041"/>
              <a:gd name="T39" fmla="*/ 97197 h 6311"/>
              <a:gd name="T40" fmla="*/ 348024 w 5041"/>
              <a:gd name="T41" fmla="*/ 209487 h 6311"/>
              <a:gd name="T42" fmla="*/ 398733 w 5041"/>
              <a:gd name="T43" fmla="*/ 2415 h 6311"/>
              <a:gd name="T44" fmla="*/ 292183 w 5041"/>
              <a:gd name="T45" fmla="*/ 57050 h 6311"/>
              <a:gd name="T46" fmla="*/ 260791 w 5041"/>
              <a:gd name="T47" fmla="*/ 279819 h 6311"/>
              <a:gd name="T48" fmla="*/ 165108 w 5041"/>
              <a:gd name="T49" fmla="*/ 289478 h 6311"/>
              <a:gd name="T50" fmla="*/ 19016 w 5041"/>
              <a:gd name="T51" fmla="*/ 471496 h 6311"/>
              <a:gd name="T52" fmla="*/ 255056 w 5041"/>
              <a:gd name="T53" fmla="*/ 346226 h 6311"/>
              <a:gd name="T54" fmla="*/ 32297 w 5041"/>
              <a:gd name="T55" fmla="*/ 626347 h 6311"/>
              <a:gd name="T56" fmla="*/ 14187 w 5041"/>
              <a:gd name="T57" fmla="*/ 857265 h 6311"/>
              <a:gd name="T58" fmla="*/ 276185 w 5041"/>
              <a:gd name="T59" fmla="*/ 409012 h 6311"/>
              <a:gd name="T60" fmla="*/ 273771 w 5041"/>
              <a:gd name="T61" fmla="*/ 773652 h 6311"/>
              <a:gd name="T62" fmla="*/ 419560 w 5041"/>
              <a:gd name="T63" fmla="*/ 996722 h 6311"/>
              <a:gd name="T64" fmla="*/ 1504380 w 5041"/>
              <a:gd name="T65" fmla="*/ 684303 h 6311"/>
              <a:gd name="T66" fmla="*/ 1316936 w 5041"/>
              <a:gd name="T67" fmla="*/ 501681 h 6311"/>
              <a:gd name="T68" fmla="*/ 1392699 w 5041"/>
              <a:gd name="T69" fmla="*/ 483872 h 6311"/>
              <a:gd name="T70" fmla="*/ 1366740 w 5041"/>
              <a:gd name="T71" fmla="*/ 402371 h 6311"/>
              <a:gd name="T72" fmla="*/ 1215215 w 5041"/>
              <a:gd name="T73" fmla="*/ 382751 h 6311"/>
              <a:gd name="T74" fmla="*/ 1151527 w 5041"/>
              <a:gd name="T75" fmla="*/ 362225 h 6311"/>
              <a:gd name="T76" fmla="*/ 1004832 w 5041"/>
              <a:gd name="T77" fmla="*/ 210090 h 6311"/>
              <a:gd name="T78" fmla="*/ 974647 w 5041"/>
              <a:gd name="T79" fmla="*/ 248124 h 6311"/>
              <a:gd name="T80" fmla="*/ 1029885 w 5041"/>
              <a:gd name="T81" fmla="*/ 386071 h 6311"/>
              <a:gd name="T82" fmla="*/ 828858 w 5041"/>
              <a:gd name="T83" fmla="*/ 348038 h 6311"/>
              <a:gd name="T84" fmla="*/ 937823 w 5041"/>
              <a:gd name="T85" fmla="*/ 452177 h 6311"/>
              <a:gd name="T86" fmla="*/ 872021 w 5041"/>
              <a:gd name="T87" fmla="*/ 575032 h 6311"/>
              <a:gd name="T88" fmla="*/ 1095384 w 5041"/>
              <a:gd name="T89" fmla="*/ 525226 h 6311"/>
              <a:gd name="T90" fmla="*/ 1170543 w 5041"/>
              <a:gd name="T91" fmla="*/ 898317 h 6311"/>
              <a:gd name="T92" fmla="*/ 1216121 w 5041"/>
              <a:gd name="T93" fmla="*/ 1062526 h 6311"/>
              <a:gd name="T94" fmla="*/ 1198916 w 5041"/>
              <a:gd name="T95" fmla="*/ 597369 h 6311"/>
              <a:gd name="T96" fmla="*/ 1391189 w 5041"/>
              <a:gd name="T97" fmla="*/ 697584 h 6311"/>
              <a:gd name="T98" fmla="*/ 450348 w 5041"/>
              <a:gd name="T99" fmla="*/ 1480593 h 6311"/>
              <a:gd name="T100" fmla="*/ 548749 w 5041"/>
              <a:gd name="T101" fmla="*/ 594954 h 6311"/>
              <a:gd name="T102" fmla="*/ 707819 w 5041"/>
              <a:gd name="T103" fmla="*/ 1100559 h 6311"/>
              <a:gd name="T104" fmla="*/ 642018 w 5041"/>
              <a:gd name="T105" fmla="*/ 1262655 h 6311"/>
              <a:gd name="T106" fmla="*/ 526714 w 5041"/>
              <a:gd name="T107" fmla="*/ 769124 h 6311"/>
              <a:gd name="T108" fmla="*/ 808634 w 5041"/>
              <a:gd name="T109" fmla="*/ 1125010 h 6311"/>
              <a:gd name="T110" fmla="*/ 878058 w 5041"/>
              <a:gd name="T111" fmla="*/ 1248166 h 6311"/>
              <a:gd name="T112" fmla="*/ 1023848 w 5041"/>
              <a:gd name="T113" fmla="*/ 708753 h 6311"/>
              <a:gd name="T114" fmla="*/ 1127078 w 5041"/>
              <a:gd name="T115" fmla="*/ 1695513 h 6311"/>
              <a:gd name="T116" fmla="*/ 966196 w 5041"/>
              <a:gd name="T117" fmla="*/ 1476669 h 6311"/>
              <a:gd name="T118" fmla="*/ 772715 w 5041"/>
              <a:gd name="T119" fmla="*/ 1417506 h 6311"/>
              <a:gd name="T120" fmla="*/ 583460 w 5041"/>
              <a:gd name="T121" fmla="*/ 1463388 h 6311"/>
              <a:gd name="T122" fmla="*/ 411109 w 5041"/>
              <a:gd name="T123" fmla="*/ 1662008 h 6311"/>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5041" h="6311">
                <a:moveTo>
                  <a:pt x="1238" y="3964"/>
                </a:moveTo>
                <a:lnTo>
                  <a:pt x="1238" y="3964"/>
                </a:lnTo>
                <a:lnTo>
                  <a:pt x="1238" y="3994"/>
                </a:lnTo>
                <a:lnTo>
                  <a:pt x="1236" y="4024"/>
                </a:lnTo>
                <a:lnTo>
                  <a:pt x="1231" y="4054"/>
                </a:lnTo>
                <a:lnTo>
                  <a:pt x="1226" y="4084"/>
                </a:lnTo>
                <a:lnTo>
                  <a:pt x="1219" y="4112"/>
                </a:lnTo>
                <a:lnTo>
                  <a:pt x="1211" y="4141"/>
                </a:lnTo>
                <a:lnTo>
                  <a:pt x="1203" y="4168"/>
                </a:lnTo>
                <a:lnTo>
                  <a:pt x="1192" y="4195"/>
                </a:lnTo>
                <a:lnTo>
                  <a:pt x="1180" y="4221"/>
                </a:lnTo>
                <a:lnTo>
                  <a:pt x="1166" y="4246"/>
                </a:lnTo>
                <a:lnTo>
                  <a:pt x="1152" y="4272"/>
                </a:lnTo>
                <a:lnTo>
                  <a:pt x="1137" y="4296"/>
                </a:lnTo>
                <a:lnTo>
                  <a:pt x="1120" y="4319"/>
                </a:lnTo>
                <a:lnTo>
                  <a:pt x="1103" y="4342"/>
                </a:lnTo>
                <a:lnTo>
                  <a:pt x="1084" y="4363"/>
                </a:lnTo>
                <a:lnTo>
                  <a:pt x="1064" y="4384"/>
                </a:lnTo>
                <a:lnTo>
                  <a:pt x="1043" y="4404"/>
                </a:lnTo>
                <a:lnTo>
                  <a:pt x="1022" y="4422"/>
                </a:lnTo>
                <a:lnTo>
                  <a:pt x="999" y="4440"/>
                </a:lnTo>
                <a:lnTo>
                  <a:pt x="976" y="4456"/>
                </a:lnTo>
                <a:lnTo>
                  <a:pt x="952" y="4472"/>
                </a:lnTo>
                <a:lnTo>
                  <a:pt x="928" y="4486"/>
                </a:lnTo>
                <a:lnTo>
                  <a:pt x="901" y="4499"/>
                </a:lnTo>
                <a:lnTo>
                  <a:pt x="875" y="4511"/>
                </a:lnTo>
                <a:lnTo>
                  <a:pt x="848" y="4521"/>
                </a:lnTo>
                <a:lnTo>
                  <a:pt x="821" y="4531"/>
                </a:lnTo>
                <a:lnTo>
                  <a:pt x="792" y="4539"/>
                </a:lnTo>
                <a:lnTo>
                  <a:pt x="764" y="4546"/>
                </a:lnTo>
                <a:lnTo>
                  <a:pt x="734" y="4551"/>
                </a:lnTo>
                <a:lnTo>
                  <a:pt x="704" y="4554"/>
                </a:lnTo>
                <a:lnTo>
                  <a:pt x="675" y="4558"/>
                </a:lnTo>
                <a:lnTo>
                  <a:pt x="644" y="4558"/>
                </a:lnTo>
                <a:lnTo>
                  <a:pt x="613" y="4558"/>
                </a:lnTo>
                <a:lnTo>
                  <a:pt x="583" y="4554"/>
                </a:lnTo>
                <a:lnTo>
                  <a:pt x="554" y="4551"/>
                </a:lnTo>
                <a:lnTo>
                  <a:pt x="524" y="4546"/>
                </a:lnTo>
                <a:lnTo>
                  <a:pt x="495" y="4539"/>
                </a:lnTo>
                <a:lnTo>
                  <a:pt x="467" y="4531"/>
                </a:lnTo>
                <a:lnTo>
                  <a:pt x="439" y="4521"/>
                </a:lnTo>
                <a:lnTo>
                  <a:pt x="413" y="4511"/>
                </a:lnTo>
                <a:lnTo>
                  <a:pt x="386" y="4499"/>
                </a:lnTo>
                <a:lnTo>
                  <a:pt x="361" y="4486"/>
                </a:lnTo>
                <a:lnTo>
                  <a:pt x="336" y="4472"/>
                </a:lnTo>
                <a:lnTo>
                  <a:pt x="311" y="4456"/>
                </a:lnTo>
                <a:lnTo>
                  <a:pt x="288" y="4440"/>
                </a:lnTo>
                <a:lnTo>
                  <a:pt x="266" y="4422"/>
                </a:lnTo>
                <a:lnTo>
                  <a:pt x="244" y="4404"/>
                </a:lnTo>
                <a:lnTo>
                  <a:pt x="223" y="4384"/>
                </a:lnTo>
                <a:lnTo>
                  <a:pt x="204" y="4363"/>
                </a:lnTo>
                <a:lnTo>
                  <a:pt x="185" y="4342"/>
                </a:lnTo>
                <a:lnTo>
                  <a:pt x="167" y="4319"/>
                </a:lnTo>
                <a:lnTo>
                  <a:pt x="151" y="4296"/>
                </a:lnTo>
                <a:lnTo>
                  <a:pt x="135" y="4272"/>
                </a:lnTo>
                <a:lnTo>
                  <a:pt x="121" y="4246"/>
                </a:lnTo>
                <a:lnTo>
                  <a:pt x="108" y="4221"/>
                </a:lnTo>
                <a:lnTo>
                  <a:pt x="96" y="4195"/>
                </a:lnTo>
                <a:lnTo>
                  <a:pt x="86" y="4168"/>
                </a:lnTo>
                <a:lnTo>
                  <a:pt x="76" y="4141"/>
                </a:lnTo>
                <a:lnTo>
                  <a:pt x="68" y="4112"/>
                </a:lnTo>
                <a:lnTo>
                  <a:pt x="62" y="4084"/>
                </a:lnTo>
                <a:lnTo>
                  <a:pt x="56" y="4054"/>
                </a:lnTo>
                <a:lnTo>
                  <a:pt x="53" y="4024"/>
                </a:lnTo>
                <a:lnTo>
                  <a:pt x="51" y="3994"/>
                </a:lnTo>
                <a:lnTo>
                  <a:pt x="50" y="3964"/>
                </a:lnTo>
                <a:lnTo>
                  <a:pt x="51" y="3933"/>
                </a:lnTo>
                <a:lnTo>
                  <a:pt x="53" y="3903"/>
                </a:lnTo>
                <a:lnTo>
                  <a:pt x="56" y="3873"/>
                </a:lnTo>
                <a:lnTo>
                  <a:pt x="62" y="3844"/>
                </a:lnTo>
                <a:lnTo>
                  <a:pt x="68" y="3815"/>
                </a:lnTo>
                <a:lnTo>
                  <a:pt x="76" y="3786"/>
                </a:lnTo>
                <a:lnTo>
                  <a:pt x="86" y="3759"/>
                </a:lnTo>
                <a:lnTo>
                  <a:pt x="96" y="3733"/>
                </a:lnTo>
                <a:lnTo>
                  <a:pt x="108" y="3706"/>
                </a:lnTo>
                <a:lnTo>
                  <a:pt x="121" y="3680"/>
                </a:lnTo>
                <a:lnTo>
                  <a:pt x="135" y="3656"/>
                </a:lnTo>
                <a:lnTo>
                  <a:pt x="151" y="3631"/>
                </a:lnTo>
                <a:lnTo>
                  <a:pt x="167" y="3608"/>
                </a:lnTo>
                <a:lnTo>
                  <a:pt x="185" y="3585"/>
                </a:lnTo>
                <a:lnTo>
                  <a:pt x="204" y="3564"/>
                </a:lnTo>
                <a:lnTo>
                  <a:pt x="223" y="3543"/>
                </a:lnTo>
                <a:lnTo>
                  <a:pt x="244" y="3524"/>
                </a:lnTo>
                <a:lnTo>
                  <a:pt x="266" y="3505"/>
                </a:lnTo>
                <a:lnTo>
                  <a:pt x="288" y="3487"/>
                </a:lnTo>
                <a:lnTo>
                  <a:pt x="311" y="3471"/>
                </a:lnTo>
                <a:lnTo>
                  <a:pt x="336" y="3455"/>
                </a:lnTo>
                <a:lnTo>
                  <a:pt x="361" y="3441"/>
                </a:lnTo>
                <a:lnTo>
                  <a:pt x="386" y="3428"/>
                </a:lnTo>
                <a:lnTo>
                  <a:pt x="413" y="3416"/>
                </a:lnTo>
                <a:lnTo>
                  <a:pt x="439" y="3405"/>
                </a:lnTo>
                <a:lnTo>
                  <a:pt x="467" y="3396"/>
                </a:lnTo>
                <a:lnTo>
                  <a:pt x="495" y="3388"/>
                </a:lnTo>
                <a:lnTo>
                  <a:pt x="524" y="3382"/>
                </a:lnTo>
                <a:lnTo>
                  <a:pt x="554" y="3376"/>
                </a:lnTo>
                <a:lnTo>
                  <a:pt x="583" y="3372"/>
                </a:lnTo>
                <a:lnTo>
                  <a:pt x="613" y="3370"/>
                </a:lnTo>
                <a:lnTo>
                  <a:pt x="644" y="3370"/>
                </a:lnTo>
                <a:lnTo>
                  <a:pt x="675" y="3370"/>
                </a:lnTo>
                <a:lnTo>
                  <a:pt x="704" y="3372"/>
                </a:lnTo>
                <a:lnTo>
                  <a:pt x="734" y="3376"/>
                </a:lnTo>
                <a:lnTo>
                  <a:pt x="764" y="3382"/>
                </a:lnTo>
                <a:lnTo>
                  <a:pt x="792" y="3388"/>
                </a:lnTo>
                <a:lnTo>
                  <a:pt x="821" y="3396"/>
                </a:lnTo>
                <a:lnTo>
                  <a:pt x="848" y="3405"/>
                </a:lnTo>
                <a:lnTo>
                  <a:pt x="875" y="3416"/>
                </a:lnTo>
                <a:lnTo>
                  <a:pt x="901" y="3428"/>
                </a:lnTo>
                <a:lnTo>
                  <a:pt x="928" y="3441"/>
                </a:lnTo>
                <a:lnTo>
                  <a:pt x="952" y="3455"/>
                </a:lnTo>
                <a:lnTo>
                  <a:pt x="976" y="3471"/>
                </a:lnTo>
                <a:lnTo>
                  <a:pt x="999" y="3487"/>
                </a:lnTo>
                <a:lnTo>
                  <a:pt x="1022" y="3505"/>
                </a:lnTo>
                <a:lnTo>
                  <a:pt x="1043" y="3524"/>
                </a:lnTo>
                <a:lnTo>
                  <a:pt x="1064" y="3543"/>
                </a:lnTo>
                <a:lnTo>
                  <a:pt x="1084" y="3564"/>
                </a:lnTo>
                <a:lnTo>
                  <a:pt x="1103" y="3585"/>
                </a:lnTo>
                <a:lnTo>
                  <a:pt x="1120" y="3608"/>
                </a:lnTo>
                <a:lnTo>
                  <a:pt x="1137" y="3631"/>
                </a:lnTo>
                <a:lnTo>
                  <a:pt x="1152" y="3656"/>
                </a:lnTo>
                <a:lnTo>
                  <a:pt x="1166" y="3680"/>
                </a:lnTo>
                <a:lnTo>
                  <a:pt x="1180" y="3706"/>
                </a:lnTo>
                <a:lnTo>
                  <a:pt x="1192" y="3733"/>
                </a:lnTo>
                <a:lnTo>
                  <a:pt x="1203" y="3759"/>
                </a:lnTo>
                <a:lnTo>
                  <a:pt x="1211" y="3786"/>
                </a:lnTo>
                <a:lnTo>
                  <a:pt x="1219" y="3815"/>
                </a:lnTo>
                <a:lnTo>
                  <a:pt x="1226" y="3844"/>
                </a:lnTo>
                <a:lnTo>
                  <a:pt x="1231" y="3873"/>
                </a:lnTo>
                <a:lnTo>
                  <a:pt x="1236" y="3903"/>
                </a:lnTo>
                <a:lnTo>
                  <a:pt x="1238" y="3933"/>
                </a:lnTo>
                <a:lnTo>
                  <a:pt x="1238" y="3964"/>
                </a:lnTo>
                <a:close/>
                <a:moveTo>
                  <a:pt x="2276" y="2224"/>
                </a:moveTo>
                <a:lnTo>
                  <a:pt x="2276" y="2224"/>
                </a:lnTo>
                <a:lnTo>
                  <a:pt x="2258" y="2265"/>
                </a:lnTo>
                <a:lnTo>
                  <a:pt x="2240" y="2308"/>
                </a:lnTo>
                <a:lnTo>
                  <a:pt x="2225" y="2352"/>
                </a:lnTo>
                <a:lnTo>
                  <a:pt x="2213" y="2398"/>
                </a:lnTo>
                <a:lnTo>
                  <a:pt x="2202" y="2445"/>
                </a:lnTo>
                <a:lnTo>
                  <a:pt x="2193" y="2494"/>
                </a:lnTo>
                <a:lnTo>
                  <a:pt x="2186" y="2544"/>
                </a:lnTo>
                <a:lnTo>
                  <a:pt x="2182" y="2597"/>
                </a:lnTo>
                <a:lnTo>
                  <a:pt x="2194" y="2575"/>
                </a:lnTo>
                <a:lnTo>
                  <a:pt x="2207" y="2553"/>
                </a:lnTo>
                <a:lnTo>
                  <a:pt x="2221" y="2532"/>
                </a:lnTo>
                <a:lnTo>
                  <a:pt x="2235" y="2513"/>
                </a:lnTo>
                <a:lnTo>
                  <a:pt x="2250" y="2494"/>
                </a:lnTo>
                <a:lnTo>
                  <a:pt x="2264" y="2475"/>
                </a:lnTo>
                <a:lnTo>
                  <a:pt x="2280" y="2458"/>
                </a:lnTo>
                <a:lnTo>
                  <a:pt x="2296" y="2441"/>
                </a:lnTo>
                <a:lnTo>
                  <a:pt x="2313" y="2425"/>
                </a:lnTo>
                <a:lnTo>
                  <a:pt x="2329" y="2408"/>
                </a:lnTo>
                <a:lnTo>
                  <a:pt x="2346" y="2394"/>
                </a:lnTo>
                <a:lnTo>
                  <a:pt x="2363" y="2379"/>
                </a:lnTo>
                <a:lnTo>
                  <a:pt x="2400" y="2352"/>
                </a:lnTo>
                <a:lnTo>
                  <a:pt x="2437" y="2327"/>
                </a:lnTo>
                <a:lnTo>
                  <a:pt x="2400" y="2301"/>
                </a:lnTo>
                <a:lnTo>
                  <a:pt x="2361" y="2276"/>
                </a:lnTo>
                <a:lnTo>
                  <a:pt x="2319" y="2251"/>
                </a:lnTo>
                <a:lnTo>
                  <a:pt x="2276" y="2224"/>
                </a:lnTo>
                <a:close/>
                <a:moveTo>
                  <a:pt x="1641" y="3451"/>
                </a:moveTo>
                <a:lnTo>
                  <a:pt x="1641" y="3451"/>
                </a:lnTo>
                <a:lnTo>
                  <a:pt x="1613" y="3422"/>
                </a:lnTo>
                <a:lnTo>
                  <a:pt x="1588" y="3394"/>
                </a:lnTo>
                <a:lnTo>
                  <a:pt x="1564" y="3365"/>
                </a:lnTo>
                <a:lnTo>
                  <a:pt x="1542" y="3338"/>
                </a:lnTo>
                <a:lnTo>
                  <a:pt x="1521" y="3309"/>
                </a:lnTo>
                <a:lnTo>
                  <a:pt x="1502" y="3280"/>
                </a:lnTo>
                <a:lnTo>
                  <a:pt x="1484" y="3252"/>
                </a:lnTo>
                <a:lnTo>
                  <a:pt x="1468" y="3223"/>
                </a:lnTo>
                <a:lnTo>
                  <a:pt x="1454" y="3195"/>
                </a:lnTo>
                <a:lnTo>
                  <a:pt x="1440" y="3166"/>
                </a:lnTo>
                <a:lnTo>
                  <a:pt x="1429" y="3136"/>
                </a:lnTo>
                <a:lnTo>
                  <a:pt x="1418" y="3108"/>
                </a:lnTo>
                <a:lnTo>
                  <a:pt x="1408" y="3079"/>
                </a:lnTo>
                <a:lnTo>
                  <a:pt x="1401" y="3049"/>
                </a:lnTo>
                <a:lnTo>
                  <a:pt x="1393" y="3021"/>
                </a:lnTo>
                <a:lnTo>
                  <a:pt x="1387" y="2991"/>
                </a:lnTo>
                <a:lnTo>
                  <a:pt x="1382" y="2961"/>
                </a:lnTo>
                <a:lnTo>
                  <a:pt x="1378" y="2932"/>
                </a:lnTo>
                <a:lnTo>
                  <a:pt x="1374" y="2902"/>
                </a:lnTo>
                <a:lnTo>
                  <a:pt x="1372" y="2872"/>
                </a:lnTo>
                <a:lnTo>
                  <a:pt x="1370" y="2843"/>
                </a:lnTo>
                <a:lnTo>
                  <a:pt x="1369" y="2812"/>
                </a:lnTo>
                <a:lnTo>
                  <a:pt x="1369" y="2751"/>
                </a:lnTo>
                <a:lnTo>
                  <a:pt x="1371" y="2690"/>
                </a:lnTo>
                <a:lnTo>
                  <a:pt x="1374" y="2627"/>
                </a:lnTo>
                <a:lnTo>
                  <a:pt x="1379" y="2563"/>
                </a:lnTo>
                <a:lnTo>
                  <a:pt x="1384" y="2499"/>
                </a:lnTo>
                <a:lnTo>
                  <a:pt x="1396" y="2367"/>
                </a:lnTo>
                <a:lnTo>
                  <a:pt x="1402" y="2299"/>
                </a:lnTo>
                <a:lnTo>
                  <a:pt x="1405" y="2231"/>
                </a:lnTo>
                <a:lnTo>
                  <a:pt x="1408" y="2160"/>
                </a:lnTo>
                <a:lnTo>
                  <a:pt x="1409" y="2089"/>
                </a:lnTo>
                <a:lnTo>
                  <a:pt x="1408" y="2016"/>
                </a:lnTo>
                <a:lnTo>
                  <a:pt x="1406" y="1979"/>
                </a:lnTo>
                <a:lnTo>
                  <a:pt x="1404" y="1942"/>
                </a:lnTo>
                <a:lnTo>
                  <a:pt x="1401" y="1904"/>
                </a:lnTo>
                <a:lnTo>
                  <a:pt x="1396" y="1866"/>
                </a:lnTo>
                <a:lnTo>
                  <a:pt x="1391" y="1827"/>
                </a:lnTo>
                <a:lnTo>
                  <a:pt x="1385" y="1789"/>
                </a:lnTo>
                <a:lnTo>
                  <a:pt x="1378" y="1749"/>
                </a:lnTo>
                <a:lnTo>
                  <a:pt x="1370" y="1709"/>
                </a:lnTo>
                <a:lnTo>
                  <a:pt x="1360" y="1669"/>
                </a:lnTo>
                <a:lnTo>
                  <a:pt x="1350" y="1628"/>
                </a:lnTo>
                <a:lnTo>
                  <a:pt x="1338" y="1587"/>
                </a:lnTo>
                <a:lnTo>
                  <a:pt x="1325" y="1546"/>
                </a:lnTo>
                <a:lnTo>
                  <a:pt x="1310" y="1504"/>
                </a:lnTo>
                <a:lnTo>
                  <a:pt x="1295" y="1461"/>
                </a:lnTo>
                <a:lnTo>
                  <a:pt x="1277" y="1418"/>
                </a:lnTo>
                <a:lnTo>
                  <a:pt x="1259" y="1375"/>
                </a:lnTo>
                <a:lnTo>
                  <a:pt x="1238" y="1331"/>
                </a:lnTo>
                <a:lnTo>
                  <a:pt x="1216" y="1286"/>
                </a:lnTo>
                <a:lnTo>
                  <a:pt x="1230" y="1303"/>
                </a:lnTo>
                <a:lnTo>
                  <a:pt x="1244" y="1321"/>
                </a:lnTo>
                <a:lnTo>
                  <a:pt x="1261" y="1339"/>
                </a:lnTo>
                <a:lnTo>
                  <a:pt x="1277" y="1356"/>
                </a:lnTo>
                <a:lnTo>
                  <a:pt x="1296" y="1374"/>
                </a:lnTo>
                <a:lnTo>
                  <a:pt x="1315" y="1391"/>
                </a:lnTo>
                <a:lnTo>
                  <a:pt x="1356" y="1426"/>
                </a:lnTo>
                <a:lnTo>
                  <a:pt x="1401" y="1461"/>
                </a:lnTo>
                <a:lnTo>
                  <a:pt x="1449" y="1495"/>
                </a:lnTo>
                <a:lnTo>
                  <a:pt x="1500" y="1530"/>
                </a:lnTo>
                <a:lnTo>
                  <a:pt x="1554" y="1564"/>
                </a:lnTo>
                <a:lnTo>
                  <a:pt x="1610" y="1598"/>
                </a:lnTo>
                <a:lnTo>
                  <a:pt x="1668" y="1632"/>
                </a:lnTo>
                <a:lnTo>
                  <a:pt x="1727" y="1667"/>
                </a:lnTo>
                <a:lnTo>
                  <a:pt x="1789" y="1701"/>
                </a:lnTo>
                <a:lnTo>
                  <a:pt x="1913" y="1769"/>
                </a:lnTo>
                <a:lnTo>
                  <a:pt x="2039" y="1836"/>
                </a:lnTo>
                <a:lnTo>
                  <a:pt x="2164" y="1903"/>
                </a:lnTo>
                <a:lnTo>
                  <a:pt x="2285" y="1970"/>
                </a:lnTo>
                <a:lnTo>
                  <a:pt x="2344" y="2003"/>
                </a:lnTo>
                <a:lnTo>
                  <a:pt x="2400" y="2036"/>
                </a:lnTo>
                <a:lnTo>
                  <a:pt x="2454" y="2069"/>
                </a:lnTo>
                <a:lnTo>
                  <a:pt x="2504" y="2101"/>
                </a:lnTo>
                <a:lnTo>
                  <a:pt x="2553" y="2134"/>
                </a:lnTo>
                <a:lnTo>
                  <a:pt x="2598" y="2167"/>
                </a:lnTo>
                <a:lnTo>
                  <a:pt x="2640" y="2199"/>
                </a:lnTo>
                <a:lnTo>
                  <a:pt x="2677" y="2232"/>
                </a:lnTo>
                <a:lnTo>
                  <a:pt x="2695" y="2247"/>
                </a:lnTo>
                <a:lnTo>
                  <a:pt x="2711" y="2264"/>
                </a:lnTo>
                <a:lnTo>
                  <a:pt x="2725" y="2279"/>
                </a:lnTo>
                <a:lnTo>
                  <a:pt x="2740" y="2296"/>
                </a:lnTo>
                <a:lnTo>
                  <a:pt x="2752" y="2311"/>
                </a:lnTo>
                <a:lnTo>
                  <a:pt x="2763" y="2328"/>
                </a:lnTo>
                <a:lnTo>
                  <a:pt x="2774" y="2343"/>
                </a:lnTo>
                <a:lnTo>
                  <a:pt x="2781" y="2360"/>
                </a:lnTo>
                <a:lnTo>
                  <a:pt x="2775" y="2318"/>
                </a:lnTo>
                <a:lnTo>
                  <a:pt x="2767" y="2276"/>
                </a:lnTo>
                <a:lnTo>
                  <a:pt x="2759" y="2236"/>
                </a:lnTo>
                <a:lnTo>
                  <a:pt x="2750" y="2197"/>
                </a:lnTo>
                <a:lnTo>
                  <a:pt x="2740" y="2159"/>
                </a:lnTo>
                <a:lnTo>
                  <a:pt x="2729" y="2122"/>
                </a:lnTo>
                <a:lnTo>
                  <a:pt x="2718" y="2086"/>
                </a:lnTo>
                <a:lnTo>
                  <a:pt x="2706" y="2050"/>
                </a:lnTo>
                <a:lnTo>
                  <a:pt x="2692" y="2016"/>
                </a:lnTo>
                <a:lnTo>
                  <a:pt x="2678" y="1983"/>
                </a:lnTo>
                <a:lnTo>
                  <a:pt x="2664" y="1950"/>
                </a:lnTo>
                <a:lnTo>
                  <a:pt x="2648" y="1918"/>
                </a:lnTo>
                <a:lnTo>
                  <a:pt x="2633" y="1888"/>
                </a:lnTo>
                <a:lnTo>
                  <a:pt x="2616" y="1858"/>
                </a:lnTo>
                <a:lnTo>
                  <a:pt x="2599" y="1828"/>
                </a:lnTo>
                <a:lnTo>
                  <a:pt x="2581" y="1800"/>
                </a:lnTo>
                <a:lnTo>
                  <a:pt x="2563" y="1772"/>
                </a:lnTo>
                <a:lnTo>
                  <a:pt x="2544" y="1746"/>
                </a:lnTo>
                <a:lnTo>
                  <a:pt x="2524" y="1719"/>
                </a:lnTo>
                <a:lnTo>
                  <a:pt x="2504" y="1694"/>
                </a:lnTo>
                <a:lnTo>
                  <a:pt x="2483" y="1670"/>
                </a:lnTo>
                <a:lnTo>
                  <a:pt x="2461" y="1646"/>
                </a:lnTo>
                <a:lnTo>
                  <a:pt x="2440" y="1623"/>
                </a:lnTo>
                <a:lnTo>
                  <a:pt x="2417" y="1601"/>
                </a:lnTo>
                <a:lnTo>
                  <a:pt x="2395" y="1579"/>
                </a:lnTo>
                <a:lnTo>
                  <a:pt x="2372" y="1558"/>
                </a:lnTo>
                <a:lnTo>
                  <a:pt x="2348" y="1537"/>
                </a:lnTo>
                <a:lnTo>
                  <a:pt x="2324" y="1517"/>
                </a:lnTo>
                <a:lnTo>
                  <a:pt x="2300" y="1497"/>
                </a:lnTo>
                <a:lnTo>
                  <a:pt x="2274" y="1479"/>
                </a:lnTo>
                <a:lnTo>
                  <a:pt x="2249" y="1461"/>
                </a:lnTo>
                <a:lnTo>
                  <a:pt x="2224" y="1443"/>
                </a:lnTo>
                <a:lnTo>
                  <a:pt x="2171" y="1410"/>
                </a:lnTo>
                <a:lnTo>
                  <a:pt x="2117" y="1379"/>
                </a:lnTo>
                <a:lnTo>
                  <a:pt x="2062" y="1350"/>
                </a:lnTo>
                <a:lnTo>
                  <a:pt x="2006" y="1323"/>
                </a:lnTo>
                <a:lnTo>
                  <a:pt x="1949" y="1298"/>
                </a:lnTo>
                <a:lnTo>
                  <a:pt x="1891" y="1274"/>
                </a:lnTo>
                <a:lnTo>
                  <a:pt x="1833" y="1252"/>
                </a:lnTo>
                <a:lnTo>
                  <a:pt x="1774" y="1231"/>
                </a:lnTo>
                <a:lnTo>
                  <a:pt x="1714" y="1211"/>
                </a:lnTo>
                <a:lnTo>
                  <a:pt x="1654" y="1193"/>
                </a:lnTo>
                <a:lnTo>
                  <a:pt x="1594" y="1176"/>
                </a:lnTo>
                <a:lnTo>
                  <a:pt x="1534" y="1159"/>
                </a:lnTo>
                <a:lnTo>
                  <a:pt x="1474" y="1145"/>
                </a:lnTo>
                <a:lnTo>
                  <a:pt x="1414" y="1130"/>
                </a:lnTo>
                <a:lnTo>
                  <a:pt x="1296" y="1103"/>
                </a:lnTo>
                <a:lnTo>
                  <a:pt x="1346" y="1112"/>
                </a:lnTo>
                <a:lnTo>
                  <a:pt x="1393" y="1120"/>
                </a:lnTo>
                <a:lnTo>
                  <a:pt x="1440" y="1127"/>
                </a:lnTo>
                <a:lnTo>
                  <a:pt x="1487" y="1133"/>
                </a:lnTo>
                <a:lnTo>
                  <a:pt x="1532" y="1138"/>
                </a:lnTo>
                <a:lnTo>
                  <a:pt x="1575" y="1142"/>
                </a:lnTo>
                <a:lnTo>
                  <a:pt x="1617" y="1145"/>
                </a:lnTo>
                <a:lnTo>
                  <a:pt x="1659" y="1147"/>
                </a:lnTo>
                <a:lnTo>
                  <a:pt x="1699" y="1148"/>
                </a:lnTo>
                <a:lnTo>
                  <a:pt x="1738" y="1149"/>
                </a:lnTo>
                <a:lnTo>
                  <a:pt x="1777" y="1149"/>
                </a:lnTo>
                <a:lnTo>
                  <a:pt x="1814" y="1148"/>
                </a:lnTo>
                <a:lnTo>
                  <a:pt x="1851" y="1146"/>
                </a:lnTo>
                <a:lnTo>
                  <a:pt x="1887" y="1144"/>
                </a:lnTo>
                <a:lnTo>
                  <a:pt x="1921" y="1142"/>
                </a:lnTo>
                <a:lnTo>
                  <a:pt x="1955" y="1137"/>
                </a:lnTo>
                <a:lnTo>
                  <a:pt x="2021" y="1129"/>
                </a:lnTo>
                <a:lnTo>
                  <a:pt x="2083" y="1119"/>
                </a:lnTo>
                <a:lnTo>
                  <a:pt x="2142" y="1105"/>
                </a:lnTo>
                <a:lnTo>
                  <a:pt x="2199" y="1092"/>
                </a:lnTo>
                <a:lnTo>
                  <a:pt x="2253" y="1077"/>
                </a:lnTo>
                <a:lnTo>
                  <a:pt x="2306" y="1061"/>
                </a:lnTo>
                <a:lnTo>
                  <a:pt x="2357" y="1045"/>
                </a:lnTo>
                <a:lnTo>
                  <a:pt x="2405" y="1028"/>
                </a:lnTo>
                <a:lnTo>
                  <a:pt x="2498" y="997"/>
                </a:lnTo>
                <a:lnTo>
                  <a:pt x="2543" y="981"/>
                </a:lnTo>
                <a:lnTo>
                  <a:pt x="2586" y="967"/>
                </a:lnTo>
                <a:lnTo>
                  <a:pt x="2630" y="954"/>
                </a:lnTo>
                <a:lnTo>
                  <a:pt x="2671" y="943"/>
                </a:lnTo>
                <a:lnTo>
                  <a:pt x="2714" y="933"/>
                </a:lnTo>
                <a:lnTo>
                  <a:pt x="2757" y="925"/>
                </a:lnTo>
                <a:lnTo>
                  <a:pt x="2800" y="920"/>
                </a:lnTo>
                <a:lnTo>
                  <a:pt x="2821" y="917"/>
                </a:lnTo>
                <a:lnTo>
                  <a:pt x="2843" y="917"/>
                </a:lnTo>
                <a:lnTo>
                  <a:pt x="2865" y="916"/>
                </a:lnTo>
                <a:lnTo>
                  <a:pt x="2887" y="917"/>
                </a:lnTo>
                <a:lnTo>
                  <a:pt x="2909" y="918"/>
                </a:lnTo>
                <a:lnTo>
                  <a:pt x="2932" y="921"/>
                </a:lnTo>
                <a:lnTo>
                  <a:pt x="2955" y="924"/>
                </a:lnTo>
                <a:lnTo>
                  <a:pt x="2978" y="928"/>
                </a:lnTo>
                <a:lnTo>
                  <a:pt x="3002" y="933"/>
                </a:lnTo>
                <a:lnTo>
                  <a:pt x="3026" y="939"/>
                </a:lnTo>
                <a:lnTo>
                  <a:pt x="3050" y="946"/>
                </a:lnTo>
                <a:lnTo>
                  <a:pt x="3074" y="954"/>
                </a:lnTo>
                <a:lnTo>
                  <a:pt x="3099" y="964"/>
                </a:lnTo>
                <a:lnTo>
                  <a:pt x="3126" y="973"/>
                </a:lnTo>
                <a:lnTo>
                  <a:pt x="3107" y="955"/>
                </a:lnTo>
                <a:lnTo>
                  <a:pt x="3088" y="937"/>
                </a:lnTo>
                <a:lnTo>
                  <a:pt x="3069" y="920"/>
                </a:lnTo>
                <a:lnTo>
                  <a:pt x="3049" y="902"/>
                </a:lnTo>
                <a:lnTo>
                  <a:pt x="3028" y="885"/>
                </a:lnTo>
                <a:lnTo>
                  <a:pt x="3006" y="869"/>
                </a:lnTo>
                <a:lnTo>
                  <a:pt x="2984" y="854"/>
                </a:lnTo>
                <a:lnTo>
                  <a:pt x="2961" y="839"/>
                </a:lnTo>
                <a:lnTo>
                  <a:pt x="2938" y="824"/>
                </a:lnTo>
                <a:lnTo>
                  <a:pt x="2914" y="811"/>
                </a:lnTo>
                <a:lnTo>
                  <a:pt x="2889" y="797"/>
                </a:lnTo>
                <a:lnTo>
                  <a:pt x="2864" y="784"/>
                </a:lnTo>
                <a:lnTo>
                  <a:pt x="2839" y="772"/>
                </a:lnTo>
                <a:lnTo>
                  <a:pt x="2813" y="760"/>
                </a:lnTo>
                <a:lnTo>
                  <a:pt x="2786" y="749"/>
                </a:lnTo>
                <a:lnTo>
                  <a:pt x="2759" y="739"/>
                </a:lnTo>
                <a:lnTo>
                  <a:pt x="2732" y="729"/>
                </a:lnTo>
                <a:lnTo>
                  <a:pt x="2704" y="719"/>
                </a:lnTo>
                <a:lnTo>
                  <a:pt x="2676" y="711"/>
                </a:lnTo>
                <a:lnTo>
                  <a:pt x="2647" y="703"/>
                </a:lnTo>
                <a:lnTo>
                  <a:pt x="2588" y="687"/>
                </a:lnTo>
                <a:lnTo>
                  <a:pt x="2528" y="675"/>
                </a:lnTo>
                <a:lnTo>
                  <a:pt x="2467" y="665"/>
                </a:lnTo>
                <a:lnTo>
                  <a:pt x="2404" y="658"/>
                </a:lnTo>
                <a:lnTo>
                  <a:pt x="2341" y="652"/>
                </a:lnTo>
                <a:lnTo>
                  <a:pt x="2276" y="650"/>
                </a:lnTo>
                <a:lnTo>
                  <a:pt x="2212" y="650"/>
                </a:lnTo>
                <a:lnTo>
                  <a:pt x="2146" y="652"/>
                </a:lnTo>
                <a:lnTo>
                  <a:pt x="2078" y="657"/>
                </a:lnTo>
                <a:lnTo>
                  <a:pt x="2012" y="664"/>
                </a:lnTo>
                <a:lnTo>
                  <a:pt x="1945" y="674"/>
                </a:lnTo>
                <a:lnTo>
                  <a:pt x="1878" y="686"/>
                </a:lnTo>
                <a:lnTo>
                  <a:pt x="1811" y="702"/>
                </a:lnTo>
                <a:lnTo>
                  <a:pt x="1744" y="719"/>
                </a:lnTo>
                <a:lnTo>
                  <a:pt x="1710" y="729"/>
                </a:lnTo>
                <a:lnTo>
                  <a:pt x="1677" y="740"/>
                </a:lnTo>
                <a:lnTo>
                  <a:pt x="1644" y="751"/>
                </a:lnTo>
                <a:lnTo>
                  <a:pt x="1611" y="763"/>
                </a:lnTo>
                <a:lnTo>
                  <a:pt x="1578" y="777"/>
                </a:lnTo>
                <a:lnTo>
                  <a:pt x="1545" y="790"/>
                </a:lnTo>
                <a:lnTo>
                  <a:pt x="1512" y="804"/>
                </a:lnTo>
                <a:lnTo>
                  <a:pt x="1480" y="818"/>
                </a:lnTo>
                <a:lnTo>
                  <a:pt x="1447" y="834"/>
                </a:lnTo>
                <a:lnTo>
                  <a:pt x="1415" y="849"/>
                </a:lnTo>
                <a:lnTo>
                  <a:pt x="1383" y="867"/>
                </a:lnTo>
                <a:lnTo>
                  <a:pt x="1351" y="884"/>
                </a:lnTo>
                <a:lnTo>
                  <a:pt x="1320" y="902"/>
                </a:lnTo>
                <a:lnTo>
                  <a:pt x="1290" y="921"/>
                </a:lnTo>
                <a:lnTo>
                  <a:pt x="1259" y="940"/>
                </a:lnTo>
                <a:lnTo>
                  <a:pt x="1228" y="961"/>
                </a:lnTo>
                <a:lnTo>
                  <a:pt x="1264" y="926"/>
                </a:lnTo>
                <a:lnTo>
                  <a:pt x="1302" y="893"/>
                </a:lnTo>
                <a:lnTo>
                  <a:pt x="1340" y="862"/>
                </a:lnTo>
                <a:lnTo>
                  <a:pt x="1380" y="833"/>
                </a:lnTo>
                <a:lnTo>
                  <a:pt x="1422" y="804"/>
                </a:lnTo>
                <a:lnTo>
                  <a:pt x="1463" y="778"/>
                </a:lnTo>
                <a:lnTo>
                  <a:pt x="1507" y="752"/>
                </a:lnTo>
                <a:lnTo>
                  <a:pt x="1551" y="727"/>
                </a:lnTo>
                <a:lnTo>
                  <a:pt x="1595" y="704"/>
                </a:lnTo>
                <a:lnTo>
                  <a:pt x="1642" y="681"/>
                </a:lnTo>
                <a:lnTo>
                  <a:pt x="1733" y="636"/>
                </a:lnTo>
                <a:lnTo>
                  <a:pt x="1918" y="550"/>
                </a:lnTo>
                <a:lnTo>
                  <a:pt x="2008" y="506"/>
                </a:lnTo>
                <a:lnTo>
                  <a:pt x="2053" y="483"/>
                </a:lnTo>
                <a:lnTo>
                  <a:pt x="2097" y="460"/>
                </a:lnTo>
                <a:lnTo>
                  <a:pt x="2140" y="437"/>
                </a:lnTo>
                <a:lnTo>
                  <a:pt x="2182" y="411"/>
                </a:lnTo>
                <a:lnTo>
                  <a:pt x="2223" y="385"/>
                </a:lnTo>
                <a:lnTo>
                  <a:pt x="2262" y="358"/>
                </a:lnTo>
                <a:lnTo>
                  <a:pt x="2301" y="330"/>
                </a:lnTo>
                <a:lnTo>
                  <a:pt x="2337" y="300"/>
                </a:lnTo>
                <a:lnTo>
                  <a:pt x="2372" y="268"/>
                </a:lnTo>
                <a:lnTo>
                  <a:pt x="2406" y="235"/>
                </a:lnTo>
                <a:lnTo>
                  <a:pt x="2422" y="218"/>
                </a:lnTo>
                <a:lnTo>
                  <a:pt x="2438" y="200"/>
                </a:lnTo>
                <a:lnTo>
                  <a:pt x="2453" y="181"/>
                </a:lnTo>
                <a:lnTo>
                  <a:pt x="2468" y="163"/>
                </a:lnTo>
                <a:lnTo>
                  <a:pt x="2481" y="144"/>
                </a:lnTo>
                <a:lnTo>
                  <a:pt x="2495" y="124"/>
                </a:lnTo>
                <a:lnTo>
                  <a:pt x="2508" y="103"/>
                </a:lnTo>
                <a:lnTo>
                  <a:pt x="2521" y="82"/>
                </a:lnTo>
                <a:lnTo>
                  <a:pt x="2491" y="77"/>
                </a:lnTo>
                <a:lnTo>
                  <a:pt x="2461" y="74"/>
                </a:lnTo>
                <a:lnTo>
                  <a:pt x="2433" y="70"/>
                </a:lnTo>
                <a:lnTo>
                  <a:pt x="2403" y="68"/>
                </a:lnTo>
                <a:lnTo>
                  <a:pt x="2373" y="66"/>
                </a:lnTo>
                <a:lnTo>
                  <a:pt x="2345" y="66"/>
                </a:lnTo>
                <a:lnTo>
                  <a:pt x="2315" y="66"/>
                </a:lnTo>
                <a:lnTo>
                  <a:pt x="2286" y="67"/>
                </a:lnTo>
                <a:lnTo>
                  <a:pt x="2258" y="68"/>
                </a:lnTo>
                <a:lnTo>
                  <a:pt x="2229" y="70"/>
                </a:lnTo>
                <a:lnTo>
                  <a:pt x="2201" y="74"/>
                </a:lnTo>
                <a:lnTo>
                  <a:pt x="2172" y="78"/>
                </a:lnTo>
                <a:lnTo>
                  <a:pt x="2143" y="82"/>
                </a:lnTo>
                <a:lnTo>
                  <a:pt x="2115" y="88"/>
                </a:lnTo>
                <a:lnTo>
                  <a:pt x="2087" y="93"/>
                </a:lnTo>
                <a:lnTo>
                  <a:pt x="2059" y="101"/>
                </a:lnTo>
                <a:lnTo>
                  <a:pt x="2031" y="108"/>
                </a:lnTo>
                <a:lnTo>
                  <a:pt x="2004" y="116"/>
                </a:lnTo>
                <a:lnTo>
                  <a:pt x="1977" y="125"/>
                </a:lnTo>
                <a:lnTo>
                  <a:pt x="1950" y="134"/>
                </a:lnTo>
                <a:lnTo>
                  <a:pt x="1897" y="155"/>
                </a:lnTo>
                <a:lnTo>
                  <a:pt x="1844" y="177"/>
                </a:lnTo>
                <a:lnTo>
                  <a:pt x="1793" y="202"/>
                </a:lnTo>
                <a:lnTo>
                  <a:pt x="1743" y="230"/>
                </a:lnTo>
                <a:lnTo>
                  <a:pt x="1694" y="258"/>
                </a:lnTo>
                <a:lnTo>
                  <a:pt x="1647" y="289"/>
                </a:lnTo>
                <a:lnTo>
                  <a:pt x="1601" y="322"/>
                </a:lnTo>
                <a:lnTo>
                  <a:pt x="1557" y="357"/>
                </a:lnTo>
                <a:lnTo>
                  <a:pt x="1515" y="393"/>
                </a:lnTo>
                <a:lnTo>
                  <a:pt x="1473" y="430"/>
                </a:lnTo>
                <a:lnTo>
                  <a:pt x="1435" y="468"/>
                </a:lnTo>
                <a:lnTo>
                  <a:pt x="1397" y="509"/>
                </a:lnTo>
                <a:lnTo>
                  <a:pt x="1362" y="550"/>
                </a:lnTo>
                <a:lnTo>
                  <a:pt x="1329" y="592"/>
                </a:lnTo>
                <a:lnTo>
                  <a:pt x="1298" y="635"/>
                </a:lnTo>
                <a:lnTo>
                  <a:pt x="1270" y="679"/>
                </a:lnTo>
                <a:lnTo>
                  <a:pt x="1243" y="723"/>
                </a:lnTo>
                <a:lnTo>
                  <a:pt x="1220" y="767"/>
                </a:lnTo>
                <a:lnTo>
                  <a:pt x="1199" y="813"/>
                </a:lnTo>
                <a:lnTo>
                  <a:pt x="1181" y="858"/>
                </a:lnTo>
                <a:lnTo>
                  <a:pt x="1164" y="903"/>
                </a:lnTo>
                <a:lnTo>
                  <a:pt x="1158" y="926"/>
                </a:lnTo>
                <a:lnTo>
                  <a:pt x="1151" y="949"/>
                </a:lnTo>
                <a:lnTo>
                  <a:pt x="1154" y="920"/>
                </a:lnTo>
                <a:lnTo>
                  <a:pt x="1155" y="890"/>
                </a:lnTo>
                <a:lnTo>
                  <a:pt x="1156" y="858"/>
                </a:lnTo>
                <a:lnTo>
                  <a:pt x="1158" y="826"/>
                </a:lnTo>
                <a:lnTo>
                  <a:pt x="1156" y="761"/>
                </a:lnTo>
                <a:lnTo>
                  <a:pt x="1153" y="694"/>
                </a:lnTo>
                <a:lnTo>
                  <a:pt x="1147" y="558"/>
                </a:lnTo>
                <a:lnTo>
                  <a:pt x="1145" y="489"/>
                </a:lnTo>
                <a:lnTo>
                  <a:pt x="1145" y="455"/>
                </a:lnTo>
                <a:lnTo>
                  <a:pt x="1145" y="421"/>
                </a:lnTo>
                <a:lnTo>
                  <a:pt x="1147" y="388"/>
                </a:lnTo>
                <a:lnTo>
                  <a:pt x="1149" y="356"/>
                </a:lnTo>
                <a:lnTo>
                  <a:pt x="1152" y="323"/>
                </a:lnTo>
                <a:lnTo>
                  <a:pt x="1156" y="292"/>
                </a:lnTo>
                <a:lnTo>
                  <a:pt x="1162" y="262"/>
                </a:lnTo>
                <a:lnTo>
                  <a:pt x="1169" y="232"/>
                </a:lnTo>
                <a:lnTo>
                  <a:pt x="1176" y="203"/>
                </a:lnTo>
                <a:lnTo>
                  <a:pt x="1186" y="176"/>
                </a:lnTo>
                <a:lnTo>
                  <a:pt x="1197" y="148"/>
                </a:lnTo>
                <a:lnTo>
                  <a:pt x="1211" y="123"/>
                </a:lnTo>
                <a:lnTo>
                  <a:pt x="1226" y="99"/>
                </a:lnTo>
                <a:lnTo>
                  <a:pt x="1243" y="76"/>
                </a:lnTo>
                <a:lnTo>
                  <a:pt x="1253" y="65"/>
                </a:lnTo>
                <a:lnTo>
                  <a:pt x="1263" y="55"/>
                </a:lnTo>
                <a:lnTo>
                  <a:pt x="1273" y="45"/>
                </a:lnTo>
                <a:lnTo>
                  <a:pt x="1284" y="35"/>
                </a:lnTo>
                <a:lnTo>
                  <a:pt x="1296" y="25"/>
                </a:lnTo>
                <a:lnTo>
                  <a:pt x="1308" y="16"/>
                </a:lnTo>
                <a:lnTo>
                  <a:pt x="1321" y="8"/>
                </a:lnTo>
                <a:lnTo>
                  <a:pt x="1335" y="0"/>
                </a:lnTo>
                <a:lnTo>
                  <a:pt x="1314" y="1"/>
                </a:lnTo>
                <a:lnTo>
                  <a:pt x="1292" y="3"/>
                </a:lnTo>
                <a:lnTo>
                  <a:pt x="1271" y="6"/>
                </a:lnTo>
                <a:lnTo>
                  <a:pt x="1251" y="10"/>
                </a:lnTo>
                <a:lnTo>
                  <a:pt x="1231" y="15"/>
                </a:lnTo>
                <a:lnTo>
                  <a:pt x="1211" y="21"/>
                </a:lnTo>
                <a:lnTo>
                  <a:pt x="1192" y="27"/>
                </a:lnTo>
                <a:lnTo>
                  <a:pt x="1173" y="34"/>
                </a:lnTo>
                <a:lnTo>
                  <a:pt x="1155" y="42"/>
                </a:lnTo>
                <a:lnTo>
                  <a:pt x="1137" y="50"/>
                </a:lnTo>
                <a:lnTo>
                  <a:pt x="1119" y="60"/>
                </a:lnTo>
                <a:lnTo>
                  <a:pt x="1103" y="70"/>
                </a:lnTo>
                <a:lnTo>
                  <a:pt x="1086" y="81"/>
                </a:lnTo>
                <a:lnTo>
                  <a:pt x="1070" y="92"/>
                </a:lnTo>
                <a:lnTo>
                  <a:pt x="1054" y="105"/>
                </a:lnTo>
                <a:lnTo>
                  <a:pt x="1039" y="118"/>
                </a:lnTo>
                <a:lnTo>
                  <a:pt x="1023" y="131"/>
                </a:lnTo>
                <a:lnTo>
                  <a:pt x="1009" y="145"/>
                </a:lnTo>
                <a:lnTo>
                  <a:pt x="995" y="159"/>
                </a:lnTo>
                <a:lnTo>
                  <a:pt x="982" y="174"/>
                </a:lnTo>
                <a:lnTo>
                  <a:pt x="968" y="189"/>
                </a:lnTo>
                <a:lnTo>
                  <a:pt x="956" y="206"/>
                </a:lnTo>
                <a:lnTo>
                  <a:pt x="932" y="239"/>
                </a:lnTo>
                <a:lnTo>
                  <a:pt x="910" y="273"/>
                </a:lnTo>
                <a:lnTo>
                  <a:pt x="890" y="309"/>
                </a:lnTo>
                <a:lnTo>
                  <a:pt x="873" y="346"/>
                </a:lnTo>
                <a:lnTo>
                  <a:pt x="857" y="385"/>
                </a:lnTo>
                <a:lnTo>
                  <a:pt x="843" y="424"/>
                </a:lnTo>
                <a:lnTo>
                  <a:pt x="832" y="464"/>
                </a:lnTo>
                <a:lnTo>
                  <a:pt x="822" y="505"/>
                </a:lnTo>
                <a:lnTo>
                  <a:pt x="814" y="545"/>
                </a:lnTo>
                <a:lnTo>
                  <a:pt x="809" y="586"/>
                </a:lnTo>
                <a:lnTo>
                  <a:pt x="805" y="627"/>
                </a:lnTo>
                <a:lnTo>
                  <a:pt x="805" y="666"/>
                </a:lnTo>
                <a:lnTo>
                  <a:pt x="807" y="707"/>
                </a:lnTo>
                <a:lnTo>
                  <a:pt x="810" y="746"/>
                </a:lnTo>
                <a:lnTo>
                  <a:pt x="816" y="784"/>
                </a:lnTo>
                <a:lnTo>
                  <a:pt x="824" y="822"/>
                </a:lnTo>
                <a:lnTo>
                  <a:pt x="830" y="840"/>
                </a:lnTo>
                <a:lnTo>
                  <a:pt x="835" y="858"/>
                </a:lnTo>
                <a:lnTo>
                  <a:pt x="842" y="876"/>
                </a:lnTo>
                <a:lnTo>
                  <a:pt x="848" y="893"/>
                </a:lnTo>
                <a:lnTo>
                  <a:pt x="856" y="911"/>
                </a:lnTo>
                <a:lnTo>
                  <a:pt x="864" y="927"/>
                </a:lnTo>
                <a:lnTo>
                  <a:pt x="873" y="943"/>
                </a:lnTo>
                <a:lnTo>
                  <a:pt x="882" y="958"/>
                </a:lnTo>
                <a:lnTo>
                  <a:pt x="892" y="973"/>
                </a:lnTo>
                <a:lnTo>
                  <a:pt x="902" y="988"/>
                </a:lnTo>
                <a:lnTo>
                  <a:pt x="881" y="979"/>
                </a:lnTo>
                <a:lnTo>
                  <a:pt x="862" y="970"/>
                </a:lnTo>
                <a:lnTo>
                  <a:pt x="841" y="962"/>
                </a:lnTo>
                <a:lnTo>
                  <a:pt x="820" y="957"/>
                </a:lnTo>
                <a:lnTo>
                  <a:pt x="800" y="951"/>
                </a:lnTo>
                <a:lnTo>
                  <a:pt x="779" y="947"/>
                </a:lnTo>
                <a:lnTo>
                  <a:pt x="759" y="943"/>
                </a:lnTo>
                <a:lnTo>
                  <a:pt x="739" y="940"/>
                </a:lnTo>
                <a:lnTo>
                  <a:pt x="720" y="938"/>
                </a:lnTo>
                <a:lnTo>
                  <a:pt x="700" y="938"/>
                </a:lnTo>
                <a:lnTo>
                  <a:pt x="680" y="937"/>
                </a:lnTo>
                <a:lnTo>
                  <a:pt x="660" y="938"/>
                </a:lnTo>
                <a:lnTo>
                  <a:pt x="640" y="940"/>
                </a:lnTo>
                <a:lnTo>
                  <a:pt x="622" y="943"/>
                </a:lnTo>
                <a:lnTo>
                  <a:pt x="603" y="946"/>
                </a:lnTo>
                <a:lnTo>
                  <a:pt x="584" y="949"/>
                </a:lnTo>
                <a:lnTo>
                  <a:pt x="566" y="954"/>
                </a:lnTo>
                <a:lnTo>
                  <a:pt x="547" y="959"/>
                </a:lnTo>
                <a:lnTo>
                  <a:pt x="528" y="966"/>
                </a:lnTo>
                <a:lnTo>
                  <a:pt x="511" y="972"/>
                </a:lnTo>
                <a:lnTo>
                  <a:pt x="493" y="979"/>
                </a:lnTo>
                <a:lnTo>
                  <a:pt x="475" y="988"/>
                </a:lnTo>
                <a:lnTo>
                  <a:pt x="440" y="1005"/>
                </a:lnTo>
                <a:lnTo>
                  <a:pt x="407" y="1025"/>
                </a:lnTo>
                <a:lnTo>
                  <a:pt x="375" y="1047"/>
                </a:lnTo>
                <a:lnTo>
                  <a:pt x="343" y="1071"/>
                </a:lnTo>
                <a:lnTo>
                  <a:pt x="314" y="1098"/>
                </a:lnTo>
                <a:lnTo>
                  <a:pt x="285" y="1125"/>
                </a:lnTo>
                <a:lnTo>
                  <a:pt x="259" y="1154"/>
                </a:lnTo>
                <a:lnTo>
                  <a:pt x="232" y="1185"/>
                </a:lnTo>
                <a:lnTo>
                  <a:pt x="208" y="1215"/>
                </a:lnTo>
                <a:lnTo>
                  <a:pt x="186" y="1248"/>
                </a:lnTo>
                <a:lnTo>
                  <a:pt x="164" y="1281"/>
                </a:lnTo>
                <a:lnTo>
                  <a:pt x="145" y="1317"/>
                </a:lnTo>
                <a:lnTo>
                  <a:pt x="128" y="1351"/>
                </a:lnTo>
                <a:lnTo>
                  <a:pt x="112" y="1386"/>
                </a:lnTo>
                <a:lnTo>
                  <a:pt x="98" y="1421"/>
                </a:lnTo>
                <a:lnTo>
                  <a:pt x="86" y="1456"/>
                </a:lnTo>
                <a:lnTo>
                  <a:pt x="76" y="1492"/>
                </a:lnTo>
                <a:lnTo>
                  <a:pt x="68" y="1527"/>
                </a:lnTo>
                <a:lnTo>
                  <a:pt x="63" y="1562"/>
                </a:lnTo>
                <a:lnTo>
                  <a:pt x="60" y="1596"/>
                </a:lnTo>
                <a:lnTo>
                  <a:pt x="60" y="1629"/>
                </a:lnTo>
                <a:lnTo>
                  <a:pt x="77" y="1607"/>
                </a:lnTo>
                <a:lnTo>
                  <a:pt x="96" y="1586"/>
                </a:lnTo>
                <a:lnTo>
                  <a:pt x="115" y="1565"/>
                </a:lnTo>
                <a:lnTo>
                  <a:pt x="134" y="1544"/>
                </a:lnTo>
                <a:lnTo>
                  <a:pt x="155" y="1525"/>
                </a:lnTo>
                <a:lnTo>
                  <a:pt x="176" y="1505"/>
                </a:lnTo>
                <a:lnTo>
                  <a:pt x="198" y="1486"/>
                </a:lnTo>
                <a:lnTo>
                  <a:pt x="220" y="1467"/>
                </a:lnTo>
                <a:lnTo>
                  <a:pt x="265" y="1431"/>
                </a:lnTo>
                <a:lnTo>
                  <a:pt x="313" y="1397"/>
                </a:lnTo>
                <a:lnTo>
                  <a:pt x="362" y="1364"/>
                </a:lnTo>
                <a:lnTo>
                  <a:pt x="413" y="1333"/>
                </a:lnTo>
                <a:lnTo>
                  <a:pt x="464" y="1305"/>
                </a:lnTo>
                <a:lnTo>
                  <a:pt x="517" y="1277"/>
                </a:lnTo>
                <a:lnTo>
                  <a:pt x="571" y="1251"/>
                </a:lnTo>
                <a:lnTo>
                  <a:pt x="625" y="1226"/>
                </a:lnTo>
                <a:lnTo>
                  <a:pt x="680" y="1204"/>
                </a:lnTo>
                <a:lnTo>
                  <a:pt x="735" y="1184"/>
                </a:lnTo>
                <a:lnTo>
                  <a:pt x="790" y="1165"/>
                </a:lnTo>
                <a:lnTo>
                  <a:pt x="845" y="1147"/>
                </a:lnTo>
                <a:lnTo>
                  <a:pt x="820" y="1162"/>
                </a:lnTo>
                <a:lnTo>
                  <a:pt x="793" y="1177"/>
                </a:lnTo>
                <a:lnTo>
                  <a:pt x="768" y="1192"/>
                </a:lnTo>
                <a:lnTo>
                  <a:pt x="743" y="1209"/>
                </a:lnTo>
                <a:lnTo>
                  <a:pt x="717" y="1226"/>
                </a:lnTo>
                <a:lnTo>
                  <a:pt x="693" y="1244"/>
                </a:lnTo>
                <a:lnTo>
                  <a:pt x="645" y="1280"/>
                </a:lnTo>
                <a:lnTo>
                  <a:pt x="598" y="1320"/>
                </a:lnTo>
                <a:lnTo>
                  <a:pt x="552" y="1361"/>
                </a:lnTo>
                <a:lnTo>
                  <a:pt x="508" y="1405"/>
                </a:lnTo>
                <a:lnTo>
                  <a:pt x="465" y="1451"/>
                </a:lnTo>
                <a:lnTo>
                  <a:pt x="425" y="1498"/>
                </a:lnTo>
                <a:lnTo>
                  <a:pt x="384" y="1548"/>
                </a:lnTo>
                <a:lnTo>
                  <a:pt x="347" y="1599"/>
                </a:lnTo>
                <a:lnTo>
                  <a:pt x="310" y="1653"/>
                </a:lnTo>
                <a:lnTo>
                  <a:pt x="275" y="1708"/>
                </a:lnTo>
                <a:lnTo>
                  <a:pt x="243" y="1766"/>
                </a:lnTo>
                <a:lnTo>
                  <a:pt x="211" y="1824"/>
                </a:lnTo>
                <a:lnTo>
                  <a:pt x="183" y="1884"/>
                </a:lnTo>
                <a:lnTo>
                  <a:pt x="155" y="1947"/>
                </a:lnTo>
                <a:lnTo>
                  <a:pt x="130" y="2010"/>
                </a:lnTo>
                <a:lnTo>
                  <a:pt x="107" y="2075"/>
                </a:lnTo>
                <a:lnTo>
                  <a:pt x="86" y="2142"/>
                </a:lnTo>
                <a:lnTo>
                  <a:pt x="67" y="2209"/>
                </a:lnTo>
                <a:lnTo>
                  <a:pt x="51" y="2278"/>
                </a:lnTo>
                <a:lnTo>
                  <a:pt x="36" y="2348"/>
                </a:lnTo>
                <a:lnTo>
                  <a:pt x="24" y="2419"/>
                </a:lnTo>
                <a:lnTo>
                  <a:pt x="14" y="2492"/>
                </a:lnTo>
                <a:lnTo>
                  <a:pt x="7" y="2565"/>
                </a:lnTo>
                <a:lnTo>
                  <a:pt x="2" y="2639"/>
                </a:lnTo>
                <a:lnTo>
                  <a:pt x="0" y="2715"/>
                </a:lnTo>
                <a:lnTo>
                  <a:pt x="0" y="2791"/>
                </a:lnTo>
                <a:lnTo>
                  <a:pt x="2" y="2867"/>
                </a:lnTo>
                <a:lnTo>
                  <a:pt x="6" y="2906"/>
                </a:lnTo>
                <a:lnTo>
                  <a:pt x="8" y="2945"/>
                </a:lnTo>
                <a:lnTo>
                  <a:pt x="12" y="2983"/>
                </a:lnTo>
                <a:lnTo>
                  <a:pt x="17" y="3023"/>
                </a:lnTo>
                <a:lnTo>
                  <a:pt x="18" y="3000"/>
                </a:lnTo>
                <a:lnTo>
                  <a:pt x="20" y="2977"/>
                </a:lnTo>
                <a:lnTo>
                  <a:pt x="23" y="2954"/>
                </a:lnTo>
                <a:lnTo>
                  <a:pt x="27" y="2931"/>
                </a:lnTo>
                <a:lnTo>
                  <a:pt x="31" y="2909"/>
                </a:lnTo>
                <a:lnTo>
                  <a:pt x="35" y="2885"/>
                </a:lnTo>
                <a:lnTo>
                  <a:pt x="47" y="2840"/>
                </a:lnTo>
                <a:lnTo>
                  <a:pt x="62" y="2795"/>
                </a:lnTo>
                <a:lnTo>
                  <a:pt x="79" y="2750"/>
                </a:lnTo>
                <a:lnTo>
                  <a:pt x="98" y="2705"/>
                </a:lnTo>
                <a:lnTo>
                  <a:pt x="119" y="2661"/>
                </a:lnTo>
                <a:lnTo>
                  <a:pt x="143" y="2616"/>
                </a:lnTo>
                <a:lnTo>
                  <a:pt x="168" y="2571"/>
                </a:lnTo>
                <a:lnTo>
                  <a:pt x="195" y="2526"/>
                </a:lnTo>
                <a:lnTo>
                  <a:pt x="223" y="2480"/>
                </a:lnTo>
                <a:lnTo>
                  <a:pt x="253" y="2433"/>
                </a:lnTo>
                <a:lnTo>
                  <a:pt x="285" y="2386"/>
                </a:lnTo>
                <a:lnTo>
                  <a:pt x="351" y="2291"/>
                </a:lnTo>
                <a:lnTo>
                  <a:pt x="493" y="2090"/>
                </a:lnTo>
                <a:lnTo>
                  <a:pt x="567" y="1982"/>
                </a:lnTo>
                <a:lnTo>
                  <a:pt x="603" y="1927"/>
                </a:lnTo>
                <a:lnTo>
                  <a:pt x="640" y="1870"/>
                </a:lnTo>
                <a:lnTo>
                  <a:pt x="677" y="1812"/>
                </a:lnTo>
                <a:lnTo>
                  <a:pt x="713" y="1752"/>
                </a:lnTo>
                <a:lnTo>
                  <a:pt x="749" y="1691"/>
                </a:lnTo>
                <a:lnTo>
                  <a:pt x="785" y="1627"/>
                </a:lnTo>
                <a:lnTo>
                  <a:pt x="819" y="1562"/>
                </a:lnTo>
                <a:lnTo>
                  <a:pt x="852" y="1495"/>
                </a:lnTo>
                <a:lnTo>
                  <a:pt x="885" y="1426"/>
                </a:lnTo>
                <a:lnTo>
                  <a:pt x="915" y="1355"/>
                </a:lnTo>
                <a:lnTo>
                  <a:pt x="898" y="1413"/>
                </a:lnTo>
                <a:lnTo>
                  <a:pt x="882" y="1474"/>
                </a:lnTo>
                <a:lnTo>
                  <a:pt x="868" y="1538"/>
                </a:lnTo>
                <a:lnTo>
                  <a:pt x="855" y="1604"/>
                </a:lnTo>
                <a:lnTo>
                  <a:pt x="845" y="1671"/>
                </a:lnTo>
                <a:lnTo>
                  <a:pt x="836" y="1741"/>
                </a:lnTo>
                <a:lnTo>
                  <a:pt x="831" y="1812"/>
                </a:lnTo>
                <a:lnTo>
                  <a:pt x="826" y="1884"/>
                </a:lnTo>
                <a:lnTo>
                  <a:pt x="825" y="1959"/>
                </a:lnTo>
                <a:lnTo>
                  <a:pt x="825" y="2033"/>
                </a:lnTo>
                <a:lnTo>
                  <a:pt x="829" y="2109"/>
                </a:lnTo>
                <a:lnTo>
                  <a:pt x="835" y="2185"/>
                </a:lnTo>
                <a:lnTo>
                  <a:pt x="838" y="2223"/>
                </a:lnTo>
                <a:lnTo>
                  <a:pt x="844" y="2261"/>
                </a:lnTo>
                <a:lnTo>
                  <a:pt x="848" y="2299"/>
                </a:lnTo>
                <a:lnTo>
                  <a:pt x="855" y="2336"/>
                </a:lnTo>
                <a:lnTo>
                  <a:pt x="862" y="2375"/>
                </a:lnTo>
                <a:lnTo>
                  <a:pt x="869" y="2414"/>
                </a:lnTo>
                <a:lnTo>
                  <a:pt x="877" y="2451"/>
                </a:lnTo>
                <a:lnTo>
                  <a:pt x="887" y="2488"/>
                </a:lnTo>
                <a:lnTo>
                  <a:pt x="897" y="2526"/>
                </a:lnTo>
                <a:lnTo>
                  <a:pt x="907" y="2563"/>
                </a:lnTo>
                <a:lnTo>
                  <a:pt x="918" y="2601"/>
                </a:lnTo>
                <a:lnTo>
                  <a:pt x="931" y="2637"/>
                </a:lnTo>
                <a:lnTo>
                  <a:pt x="943" y="2674"/>
                </a:lnTo>
                <a:lnTo>
                  <a:pt x="957" y="2711"/>
                </a:lnTo>
                <a:lnTo>
                  <a:pt x="972" y="2746"/>
                </a:lnTo>
                <a:lnTo>
                  <a:pt x="987" y="2782"/>
                </a:lnTo>
                <a:lnTo>
                  <a:pt x="1004" y="2816"/>
                </a:lnTo>
                <a:lnTo>
                  <a:pt x="1021" y="2851"/>
                </a:lnTo>
                <a:lnTo>
                  <a:pt x="1039" y="2885"/>
                </a:lnTo>
                <a:lnTo>
                  <a:pt x="1057" y="2920"/>
                </a:lnTo>
                <a:lnTo>
                  <a:pt x="1077" y="2953"/>
                </a:lnTo>
                <a:lnTo>
                  <a:pt x="1098" y="2986"/>
                </a:lnTo>
                <a:lnTo>
                  <a:pt x="1120" y="3017"/>
                </a:lnTo>
                <a:lnTo>
                  <a:pt x="1142" y="3049"/>
                </a:lnTo>
                <a:lnTo>
                  <a:pt x="1166" y="3080"/>
                </a:lnTo>
                <a:lnTo>
                  <a:pt x="1191" y="3111"/>
                </a:lnTo>
                <a:lnTo>
                  <a:pt x="1216" y="3141"/>
                </a:lnTo>
                <a:lnTo>
                  <a:pt x="1242" y="3169"/>
                </a:lnTo>
                <a:lnTo>
                  <a:pt x="1270" y="3198"/>
                </a:lnTo>
                <a:lnTo>
                  <a:pt x="1298" y="3224"/>
                </a:lnTo>
                <a:lnTo>
                  <a:pt x="1328" y="3252"/>
                </a:lnTo>
                <a:lnTo>
                  <a:pt x="1359" y="3277"/>
                </a:lnTo>
                <a:lnTo>
                  <a:pt x="1390" y="3302"/>
                </a:lnTo>
                <a:lnTo>
                  <a:pt x="1423" y="3327"/>
                </a:lnTo>
                <a:lnTo>
                  <a:pt x="1456" y="3350"/>
                </a:lnTo>
                <a:lnTo>
                  <a:pt x="1491" y="3372"/>
                </a:lnTo>
                <a:lnTo>
                  <a:pt x="1526" y="3393"/>
                </a:lnTo>
                <a:lnTo>
                  <a:pt x="1564" y="3414"/>
                </a:lnTo>
                <a:lnTo>
                  <a:pt x="1602" y="3432"/>
                </a:lnTo>
                <a:lnTo>
                  <a:pt x="1641" y="3451"/>
                </a:lnTo>
                <a:close/>
                <a:moveTo>
                  <a:pt x="5041" y="2621"/>
                </a:moveTo>
                <a:lnTo>
                  <a:pt x="5041" y="2621"/>
                </a:lnTo>
                <a:lnTo>
                  <a:pt x="5041" y="2592"/>
                </a:lnTo>
                <a:lnTo>
                  <a:pt x="5040" y="2563"/>
                </a:lnTo>
                <a:lnTo>
                  <a:pt x="5039" y="2533"/>
                </a:lnTo>
                <a:lnTo>
                  <a:pt x="5037" y="2505"/>
                </a:lnTo>
                <a:lnTo>
                  <a:pt x="5034" y="2477"/>
                </a:lnTo>
                <a:lnTo>
                  <a:pt x="5030" y="2450"/>
                </a:lnTo>
                <a:lnTo>
                  <a:pt x="5026" y="2422"/>
                </a:lnTo>
                <a:lnTo>
                  <a:pt x="5020" y="2396"/>
                </a:lnTo>
                <a:lnTo>
                  <a:pt x="5014" y="2370"/>
                </a:lnTo>
                <a:lnTo>
                  <a:pt x="5007" y="2343"/>
                </a:lnTo>
                <a:lnTo>
                  <a:pt x="5001" y="2318"/>
                </a:lnTo>
                <a:lnTo>
                  <a:pt x="4993" y="2292"/>
                </a:lnTo>
                <a:lnTo>
                  <a:pt x="4984" y="2267"/>
                </a:lnTo>
                <a:lnTo>
                  <a:pt x="4975" y="2243"/>
                </a:lnTo>
                <a:lnTo>
                  <a:pt x="4965" y="2219"/>
                </a:lnTo>
                <a:lnTo>
                  <a:pt x="4954" y="2196"/>
                </a:lnTo>
                <a:lnTo>
                  <a:pt x="4943" y="2173"/>
                </a:lnTo>
                <a:lnTo>
                  <a:pt x="4932" y="2149"/>
                </a:lnTo>
                <a:lnTo>
                  <a:pt x="4920" y="2127"/>
                </a:lnTo>
                <a:lnTo>
                  <a:pt x="4907" y="2105"/>
                </a:lnTo>
                <a:lnTo>
                  <a:pt x="4894" y="2085"/>
                </a:lnTo>
                <a:lnTo>
                  <a:pt x="4880" y="2064"/>
                </a:lnTo>
                <a:lnTo>
                  <a:pt x="4865" y="2043"/>
                </a:lnTo>
                <a:lnTo>
                  <a:pt x="4851" y="2023"/>
                </a:lnTo>
                <a:lnTo>
                  <a:pt x="4819" y="1983"/>
                </a:lnTo>
                <a:lnTo>
                  <a:pt x="4786" y="1946"/>
                </a:lnTo>
                <a:lnTo>
                  <a:pt x="4751" y="1910"/>
                </a:lnTo>
                <a:lnTo>
                  <a:pt x="4713" y="1876"/>
                </a:lnTo>
                <a:lnTo>
                  <a:pt x="4675" y="1844"/>
                </a:lnTo>
                <a:lnTo>
                  <a:pt x="4634" y="1813"/>
                </a:lnTo>
                <a:lnTo>
                  <a:pt x="4592" y="1783"/>
                </a:lnTo>
                <a:lnTo>
                  <a:pt x="4550" y="1756"/>
                </a:lnTo>
                <a:lnTo>
                  <a:pt x="4504" y="1730"/>
                </a:lnTo>
                <a:lnTo>
                  <a:pt x="4458" y="1706"/>
                </a:lnTo>
                <a:lnTo>
                  <a:pt x="4411" y="1683"/>
                </a:lnTo>
                <a:lnTo>
                  <a:pt x="4363" y="1662"/>
                </a:lnTo>
                <a:lnTo>
                  <a:pt x="4314" y="1643"/>
                </a:lnTo>
                <a:lnTo>
                  <a:pt x="4263" y="1626"/>
                </a:lnTo>
                <a:lnTo>
                  <a:pt x="4213" y="1609"/>
                </a:lnTo>
                <a:lnTo>
                  <a:pt x="4161" y="1595"/>
                </a:lnTo>
                <a:lnTo>
                  <a:pt x="4108" y="1583"/>
                </a:lnTo>
                <a:lnTo>
                  <a:pt x="4056" y="1571"/>
                </a:lnTo>
                <a:lnTo>
                  <a:pt x="4002" y="1562"/>
                </a:lnTo>
                <a:lnTo>
                  <a:pt x="3948" y="1554"/>
                </a:lnTo>
                <a:lnTo>
                  <a:pt x="4003" y="1555"/>
                </a:lnTo>
                <a:lnTo>
                  <a:pt x="4060" y="1555"/>
                </a:lnTo>
                <a:lnTo>
                  <a:pt x="4179" y="1554"/>
                </a:lnTo>
                <a:lnTo>
                  <a:pt x="4239" y="1554"/>
                </a:lnTo>
                <a:lnTo>
                  <a:pt x="4300" y="1555"/>
                </a:lnTo>
                <a:lnTo>
                  <a:pt x="4360" y="1558"/>
                </a:lnTo>
                <a:lnTo>
                  <a:pt x="4420" y="1562"/>
                </a:lnTo>
                <a:lnTo>
                  <a:pt x="4449" y="1565"/>
                </a:lnTo>
                <a:lnTo>
                  <a:pt x="4478" y="1570"/>
                </a:lnTo>
                <a:lnTo>
                  <a:pt x="4507" y="1574"/>
                </a:lnTo>
                <a:lnTo>
                  <a:pt x="4534" y="1580"/>
                </a:lnTo>
                <a:lnTo>
                  <a:pt x="4562" y="1586"/>
                </a:lnTo>
                <a:lnTo>
                  <a:pt x="4589" y="1594"/>
                </a:lnTo>
                <a:lnTo>
                  <a:pt x="4614" y="1603"/>
                </a:lnTo>
                <a:lnTo>
                  <a:pt x="4640" y="1613"/>
                </a:lnTo>
                <a:lnTo>
                  <a:pt x="4664" y="1624"/>
                </a:lnTo>
                <a:lnTo>
                  <a:pt x="4688" y="1637"/>
                </a:lnTo>
                <a:lnTo>
                  <a:pt x="4710" y="1650"/>
                </a:lnTo>
                <a:lnTo>
                  <a:pt x="4732" y="1665"/>
                </a:lnTo>
                <a:lnTo>
                  <a:pt x="4753" y="1682"/>
                </a:lnTo>
                <a:lnTo>
                  <a:pt x="4772" y="1700"/>
                </a:lnTo>
                <a:lnTo>
                  <a:pt x="4791" y="1719"/>
                </a:lnTo>
                <a:lnTo>
                  <a:pt x="4807" y="1741"/>
                </a:lnTo>
                <a:lnTo>
                  <a:pt x="4796" y="1703"/>
                </a:lnTo>
                <a:lnTo>
                  <a:pt x="4783" y="1667"/>
                </a:lnTo>
                <a:lnTo>
                  <a:pt x="4767" y="1630"/>
                </a:lnTo>
                <a:lnTo>
                  <a:pt x="4751" y="1595"/>
                </a:lnTo>
                <a:lnTo>
                  <a:pt x="4732" y="1560"/>
                </a:lnTo>
                <a:lnTo>
                  <a:pt x="4712" y="1527"/>
                </a:lnTo>
                <a:lnTo>
                  <a:pt x="4690" y="1495"/>
                </a:lnTo>
                <a:lnTo>
                  <a:pt x="4666" y="1464"/>
                </a:lnTo>
                <a:lnTo>
                  <a:pt x="4641" y="1434"/>
                </a:lnTo>
                <a:lnTo>
                  <a:pt x="4614" y="1407"/>
                </a:lnTo>
                <a:lnTo>
                  <a:pt x="4587" y="1380"/>
                </a:lnTo>
                <a:lnTo>
                  <a:pt x="4557" y="1356"/>
                </a:lnTo>
                <a:lnTo>
                  <a:pt x="4528" y="1333"/>
                </a:lnTo>
                <a:lnTo>
                  <a:pt x="4496" y="1312"/>
                </a:lnTo>
                <a:lnTo>
                  <a:pt x="4463" y="1294"/>
                </a:lnTo>
                <a:lnTo>
                  <a:pt x="4429" y="1278"/>
                </a:lnTo>
                <a:lnTo>
                  <a:pt x="4394" y="1264"/>
                </a:lnTo>
                <a:lnTo>
                  <a:pt x="4376" y="1257"/>
                </a:lnTo>
                <a:lnTo>
                  <a:pt x="4358" y="1252"/>
                </a:lnTo>
                <a:lnTo>
                  <a:pt x="4341" y="1247"/>
                </a:lnTo>
                <a:lnTo>
                  <a:pt x="4322" y="1243"/>
                </a:lnTo>
                <a:lnTo>
                  <a:pt x="4303" y="1240"/>
                </a:lnTo>
                <a:lnTo>
                  <a:pt x="4284" y="1236"/>
                </a:lnTo>
                <a:lnTo>
                  <a:pt x="4266" y="1234"/>
                </a:lnTo>
                <a:lnTo>
                  <a:pt x="4246" y="1233"/>
                </a:lnTo>
                <a:lnTo>
                  <a:pt x="4227" y="1232"/>
                </a:lnTo>
                <a:lnTo>
                  <a:pt x="4207" y="1232"/>
                </a:lnTo>
                <a:lnTo>
                  <a:pt x="4188" y="1233"/>
                </a:lnTo>
                <a:lnTo>
                  <a:pt x="4168" y="1235"/>
                </a:lnTo>
                <a:lnTo>
                  <a:pt x="4148" y="1237"/>
                </a:lnTo>
                <a:lnTo>
                  <a:pt x="4128" y="1241"/>
                </a:lnTo>
                <a:lnTo>
                  <a:pt x="4107" y="1244"/>
                </a:lnTo>
                <a:lnTo>
                  <a:pt x="4087" y="1248"/>
                </a:lnTo>
                <a:lnTo>
                  <a:pt x="4067" y="1254"/>
                </a:lnTo>
                <a:lnTo>
                  <a:pt x="4047" y="1261"/>
                </a:lnTo>
                <a:lnTo>
                  <a:pt x="4026" y="1268"/>
                </a:lnTo>
                <a:lnTo>
                  <a:pt x="4005" y="1276"/>
                </a:lnTo>
                <a:lnTo>
                  <a:pt x="3985" y="1286"/>
                </a:lnTo>
                <a:lnTo>
                  <a:pt x="3964" y="1296"/>
                </a:lnTo>
                <a:lnTo>
                  <a:pt x="3943" y="1307"/>
                </a:lnTo>
                <a:lnTo>
                  <a:pt x="3922" y="1318"/>
                </a:lnTo>
                <a:lnTo>
                  <a:pt x="3902" y="1331"/>
                </a:lnTo>
                <a:lnTo>
                  <a:pt x="3881" y="1344"/>
                </a:lnTo>
                <a:lnTo>
                  <a:pt x="3860" y="1360"/>
                </a:lnTo>
                <a:lnTo>
                  <a:pt x="3839" y="1375"/>
                </a:lnTo>
                <a:lnTo>
                  <a:pt x="3818" y="1391"/>
                </a:lnTo>
                <a:lnTo>
                  <a:pt x="3797" y="1409"/>
                </a:lnTo>
                <a:lnTo>
                  <a:pt x="3803" y="1390"/>
                </a:lnTo>
                <a:lnTo>
                  <a:pt x="3808" y="1371"/>
                </a:lnTo>
                <a:lnTo>
                  <a:pt x="3812" y="1352"/>
                </a:lnTo>
                <a:lnTo>
                  <a:pt x="3816" y="1332"/>
                </a:lnTo>
                <a:lnTo>
                  <a:pt x="3818" y="1313"/>
                </a:lnTo>
                <a:lnTo>
                  <a:pt x="3820" y="1295"/>
                </a:lnTo>
                <a:lnTo>
                  <a:pt x="3820" y="1275"/>
                </a:lnTo>
                <a:lnTo>
                  <a:pt x="3820" y="1256"/>
                </a:lnTo>
                <a:lnTo>
                  <a:pt x="3819" y="1237"/>
                </a:lnTo>
                <a:lnTo>
                  <a:pt x="3818" y="1219"/>
                </a:lnTo>
                <a:lnTo>
                  <a:pt x="3815" y="1200"/>
                </a:lnTo>
                <a:lnTo>
                  <a:pt x="3811" y="1181"/>
                </a:lnTo>
                <a:lnTo>
                  <a:pt x="3808" y="1163"/>
                </a:lnTo>
                <a:lnTo>
                  <a:pt x="3803" y="1145"/>
                </a:lnTo>
                <a:lnTo>
                  <a:pt x="3797" y="1126"/>
                </a:lnTo>
                <a:lnTo>
                  <a:pt x="3790" y="1109"/>
                </a:lnTo>
                <a:lnTo>
                  <a:pt x="3784" y="1091"/>
                </a:lnTo>
                <a:lnTo>
                  <a:pt x="3776" y="1074"/>
                </a:lnTo>
                <a:lnTo>
                  <a:pt x="3768" y="1056"/>
                </a:lnTo>
                <a:lnTo>
                  <a:pt x="3758" y="1038"/>
                </a:lnTo>
                <a:lnTo>
                  <a:pt x="3739" y="1005"/>
                </a:lnTo>
                <a:lnTo>
                  <a:pt x="3717" y="972"/>
                </a:lnTo>
                <a:lnTo>
                  <a:pt x="3694" y="942"/>
                </a:lnTo>
                <a:lnTo>
                  <a:pt x="3667" y="911"/>
                </a:lnTo>
                <a:lnTo>
                  <a:pt x="3639" y="882"/>
                </a:lnTo>
                <a:lnTo>
                  <a:pt x="3609" y="855"/>
                </a:lnTo>
                <a:lnTo>
                  <a:pt x="3578" y="828"/>
                </a:lnTo>
                <a:lnTo>
                  <a:pt x="3545" y="804"/>
                </a:lnTo>
                <a:lnTo>
                  <a:pt x="3512" y="781"/>
                </a:lnTo>
                <a:lnTo>
                  <a:pt x="3477" y="760"/>
                </a:lnTo>
                <a:lnTo>
                  <a:pt x="3441" y="741"/>
                </a:lnTo>
                <a:lnTo>
                  <a:pt x="3404" y="724"/>
                </a:lnTo>
                <a:lnTo>
                  <a:pt x="3367" y="709"/>
                </a:lnTo>
                <a:lnTo>
                  <a:pt x="3329" y="696"/>
                </a:lnTo>
                <a:lnTo>
                  <a:pt x="3291" y="685"/>
                </a:lnTo>
                <a:lnTo>
                  <a:pt x="3252" y="677"/>
                </a:lnTo>
                <a:lnTo>
                  <a:pt x="3214" y="671"/>
                </a:lnTo>
                <a:lnTo>
                  <a:pt x="3176" y="668"/>
                </a:lnTo>
                <a:lnTo>
                  <a:pt x="3157" y="668"/>
                </a:lnTo>
                <a:lnTo>
                  <a:pt x="3138" y="666"/>
                </a:lnTo>
                <a:lnTo>
                  <a:pt x="3119" y="668"/>
                </a:lnTo>
                <a:lnTo>
                  <a:pt x="3101" y="669"/>
                </a:lnTo>
                <a:lnTo>
                  <a:pt x="3082" y="671"/>
                </a:lnTo>
                <a:lnTo>
                  <a:pt x="3063" y="674"/>
                </a:lnTo>
                <a:lnTo>
                  <a:pt x="3046" y="677"/>
                </a:lnTo>
                <a:lnTo>
                  <a:pt x="3027" y="682"/>
                </a:lnTo>
                <a:lnTo>
                  <a:pt x="3054" y="691"/>
                </a:lnTo>
                <a:lnTo>
                  <a:pt x="3081" y="702"/>
                </a:lnTo>
                <a:lnTo>
                  <a:pt x="3104" y="713"/>
                </a:lnTo>
                <a:lnTo>
                  <a:pt x="3127" y="725"/>
                </a:lnTo>
                <a:lnTo>
                  <a:pt x="3147" y="739"/>
                </a:lnTo>
                <a:lnTo>
                  <a:pt x="3165" y="753"/>
                </a:lnTo>
                <a:lnTo>
                  <a:pt x="3183" y="769"/>
                </a:lnTo>
                <a:lnTo>
                  <a:pt x="3200" y="785"/>
                </a:lnTo>
                <a:lnTo>
                  <a:pt x="3215" y="803"/>
                </a:lnTo>
                <a:lnTo>
                  <a:pt x="3229" y="822"/>
                </a:lnTo>
                <a:lnTo>
                  <a:pt x="3242" y="840"/>
                </a:lnTo>
                <a:lnTo>
                  <a:pt x="3256" y="860"/>
                </a:lnTo>
                <a:lnTo>
                  <a:pt x="3268" y="881"/>
                </a:lnTo>
                <a:lnTo>
                  <a:pt x="3279" y="903"/>
                </a:lnTo>
                <a:lnTo>
                  <a:pt x="3301" y="947"/>
                </a:lnTo>
                <a:lnTo>
                  <a:pt x="3322" y="994"/>
                </a:lnTo>
                <a:lnTo>
                  <a:pt x="3344" y="1044"/>
                </a:lnTo>
                <a:lnTo>
                  <a:pt x="3366" y="1094"/>
                </a:lnTo>
                <a:lnTo>
                  <a:pt x="3391" y="1147"/>
                </a:lnTo>
                <a:lnTo>
                  <a:pt x="3404" y="1174"/>
                </a:lnTo>
                <a:lnTo>
                  <a:pt x="3419" y="1200"/>
                </a:lnTo>
                <a:lnTo>
                  <a:pt x="3434" y="1228"/>
                </a:lnTo>
                <a:lnTo>
                  <a:pt x="3450" y="1255"/>
                </a:lnTo>
                <a:lnTo>
                  <a:pt x="3468" y="1283"/>
                </a:lnTo>
                <a:lnTo>
                  <a:pt x="3488" y="1310"/>
                </a:lnTo>
                <a:lnTo>
                  <a:pt x="3508" y="1338"/>
                </a:lnTo>
                <a:lnTo>
                  <a:pt x="3531" y="1365"/>
                </a:lnTo>
                <a:lnTo>
                  <a:pt x="3509" y="1347"/>
                </a:lnTo>
                <a:lnTo>
                  <a:pt x="3486" y="1330"/>
                </a:lnTo>
                <a:lnTo>
                  <a:pt x="3463" y="1313"/>
                </a:lnTo>
                <a:lnTo>
                  <a:pt x="3437" y="1296"/>
                </a:lnTo>
                <a:lnTo>
                  <a:pt x="3412" y="1279"/>
                </a:lnTo>
                <a:lnTo>
                  <a:pt x="3386" y="1263"/>
                </a:lnTo>
                <a:lnTo>
                  <a:pt x="3358" y="1247"/>
                </a:lnTo>
                <a:lnTo>
                  <a:pt x="3331" y="1232"/>
                </a:lnTo>
                <a:lnTo>
                  <a:pt x="3302" y="1217"/>
                </a:lnTo>
                <a:lnTo>
                  <a:pt x="3272" y="1201"/>
                </a:lnTo>
                <a:lnTo>
                  <a:pt x="3242" y="1188"/>
                </a:lnTo>
                <a:lnTo>
                  <a:pt x="3212" y="1174"/>
                </a:lnTo>
                <a:lnTo>
                  <a:pt x="3181" y="1162"/>
                </a:lnTo>
                <a:lnTo>
                  <a:pt x="3149" y="1149"/>
                </a:lnTo>
                <a:lnTo>
                  <a:pt x="3117" y="1138"/>
                </a:lnTo>
                <a:lnTo>
                  <a:pt x="3084" y="1127"/>
                </a:lnTo>
                <a:lnTo>
                  <a:pt x="3061" y="1125"/>
                </a:lnTo>
                <a:lnTo>
                  <a:pt x="3036" y="1123"/>
                </a:lnTo>
                <a:lnTo>
                  <a:pt x="3009" y="1123"/>
                </a:lnTo>
                <a:lnTo>
                  <a:pt x="2981" y="1122"/>
                </a:lnTo>
                <a:lnTo>
                  <a:pt x="2951" y="1123"/>
                </a:lnTo>
                <a:lnTo>
                  <a:pt x="2921" y="1125"/>
                </a:lnTo>
                <a:lnTo>
                  <a:pt x="2888" y="1129"/>
                </a:lnTo>
                <a:lnTo>
                  <a:pt x="2855" y="1132"/>
                </a:lnTo>
                <a:lnTo>
                  <a:pt x="2820" y="1137"/>
                </a:lnTo>
                <a:lnTo>
                  <a:pt x="2784" y="1145"/>
                </a:lnTo>
                <a:lnTo>
                  <a:pt x="2746" y="1153"/>
                </a:lnTo>
                <a:lnTo>
                  <a:pt x="2707" y="1163"/>
                </a:lnTo>
                <a:lnTo>
                  <a:pt x="2667" y="1175"/>
                </a:lnTo>
                <a:lnTo>
                  <a:pt x="2625" y="1188"/>
                </a:lnTo>
                <a:lnTo>
                  <a:pt x="2582" y="1203"/>
                </a:lnTo>
                <a:lnTo>
                  <a:pt x="2537" y="1220"/>
                </a:lnTo>
                <a:lnTo>
                  <a:pt x="2500" y="1234"/>
                </a:lnTo>
                <a:lnTo>
                  <a:pt x="2461" y="1247"/>
                </a:lnTo>
                <a:lnTo>
                  <a:pt x="2378" y="1274"/>
                </a:lnTo>
                <a:lnTo>
                  <a:pt x="2420" y="1303"/>
                </a:lnTo>
                <a:lnTo>
                  <a:pt x="2460" y="1335"/>
                </a:lnTo>
                <a:lnTo>
                  <a:pt x="2500" y="1368"/>
                </a:lnTo>
                <a:lnTo>
                  <a:pt x="2538" y="1402"/>
                </a:lnTo>
                <a:lnTo>
                  <a:pt x="2630" y="1421"/>
                </a:lnTo>
                <a:lnTo>
                  <a:pt x="2725" y="1441"/>
                </a:lnTo>
                <a:lnTo>
                  <a:pt x="2828" y="1461"/>
                </a:lnTo>
                <a:lnTo>
                  <a:pt x="2881" y="1470"/>
                </a:lnTo>
                <a:lnTo>
                  <a:pt x="2936" y="1478"/>
                </a:lnTo>
                <a:lnTo>
                  <a:pt x="2992" y="1486"/>
                </a:lnTo>
                <a:lnTo>
                  <a:pt x="3049" y="1493"/>
                </a:lnTo>
                <a:lnTo>
                  <a:pt x="3107" y="1498"/>
                </a:lnTo>
                <a:lnTo>
                  <a:pt x="3167" y="1501"/>
                </a:lnTo>
                <a:lnTo>
                  <a:pt x="3228" y="1504"/>
                </a:lnTo>
                <a:lnTo>
                  <a:pt x="3291" y="1503"/>
                </a:lnTo>
                <a:lnTo>
                  <a:pt x="3355" y="1500"/>
                </a:lnTo>
                <a:lnTo>
                  <a:pt x="3420" y="1495"/>
                </a:lnTo>
                <a:lnTo>
                  <a:pt x="3365" y="1508"/>
                </a:lnTo>
                <a:lnTo>
                  <a:pt x="3300" y="1526"/>
                </a:lnTo>
                <a:lnTo>
                  <a:pt x="3227" y="1546"/>
                </a:lnTo>
                <a:lnTo>
                  <a:pt x="3148" y="1571"/>
                </a:lnTo>
                <a:lnTo>
                  <a:pt x="3106" y="1584"/>
                </a:lnTo>
                <a:lnTo>
                  <a:pt x="3063" y="1599"/>
                </a:lnTo>
                <a:lnTo>
                  <a:pt x="3020" y="1616"/>
                </a:lnTo>
                <a:lnTo>
                  <a:pt x="2976" y="1634"/>
                </a:lnTo>
                <a:lnTo>
                  <a:pt x="2931" y="1653"/>
                </a:lnTo>
                <a:lnTo>
                  <a:pt x="2886" y="1673"/>
                </a:lnTo>
                <a:lnTo>
                  <a:pt x="2841" y="1695"/>
                </a:lnTo>
                <a:lnTo>
                  <a:pt x="2796" y="1718"/>
                </a:lnTo>
                <a:lnTo>
                  <a:pt x="2821" y="1762"/>
                </a:lnTo>
                <a:lnTo>
                  <a:pt x="2844" y="1808"/>
                </a:lnTo>
                <a:lnTo>
                  <a:pt x="2867" y="1856"/>
                </a:lnTo>
                <a:lnTo>
                  <a:pt x="2889" y="1905"/>
                </a:lnTo>
                <a:lnTo>
                  <a:pt x="2909" y="1956"/>
                </a:lnTo>
                <a:lnTo>
                  <a:pt x="2928" y="2008"/>
                </a:lnTo>
                <a:lnTo>
                  <a:pt x="2945" y="2063"/>
                </a:lnTo>
                <a:lnTo>
                  <a:pt x="2961" y="2119"/>
                </a:lnTo>
                <a:lnTo>
                  <a:pt x="3051" y="2090"/>
                </a:lnTo>
                <a:lnTo>
                  <a:pt x="3096" y="2075"/>
                </a:lnTo>
                <a:lnTo>
                  <a:pt x="3141" y="2058"/>
                </a:lnTo>
                <a:lnTo>
                  <a:pt x="3185" y="2042"/>
                </a:lnTo>
                <a:lnTo>
                  <a:pt x="3230" y="2023"/>
                </a:lnTo>
                <a:lnTo>
                  <a:pt x="3273" y="2003"/>
                </a:lnTo>
                <a:lnTo>
                  <a:pt x="3316" y="1982"/>
                </a:lnTo>
                <a:lnTo>
                  <a:pt x="3359" y="1960"/>
                </a:lnTo>
                <a:lnTo>
                  <a:pt x="3401" y="1936"/>
                </a:lnTo>
                <a:lnTo>
                  <a:pt x="3442" y="1909"/>
                </a:lnTo>
                <a:lnTo>
                  <a:pt x="3481" y="1880"/>
                </a:lnTo>
                <a:lnTo>
                  <a:pt x="3520" y="1849"/>
                </a:lnTo>
                <a:lnTo>
                  <a:pt x="3538" y="1833"/>
                </a:lnTo>
                <a:lnTo>
                  <a:pt x="3557" y="1815"/>
                </a:lnTo>
                <a:lnTo>
                  <a:pt x="3576" y="1797"/>
                </a:lnTo>
                <a:lnTo>
                  <a:pt x="3593" y="1779"/>
                </a:lnTo>
                <a:lnTo>
                  <a:pt x="3611" y="1760"/>
                </a:lnTo>
                <a:lnTo>
                  <a:pt x="3629" y="1740"/>
                </a:lnTo>
                <a:lnTo>
                  <a:pt x="3624" y="1766"/>
                </a:lnTo>
                <a:lnTo>
                  <a:pt x="3620" y="1791"/>
                </a:lnTo>
                <a:lnTo>
                  <a:pt x="3617" y="1817"/>
                </a:lnTo>
                <a:lnTo>
                  <a:pt x="3615" y="1845"/>
                </a:lnTo>
                <a:lnTo>
                  <a:pt x="3613" y="1871"/>
                </a:lnTo>
                <a:lnTo>
                  <a:pt x="3613" y="1899"/>
                </a:lnTo>
                <a:lnTo>
                  <a:pt x="3613" y="1927"/>
                </a:lnTo>
                <a:lnTo>
                  <a:pt x="3615" y="1956"/>
                </a:lnTo>
                <a:lnTo>
                  <a:pt x="3617" y="1984"/>
                </a:lnTo>
                <a:lnTo>
                  <a:pt x="3620" y="2013"/>
                </a:lnTo>
                <a:lnTo>
                  <a:pt x="3628" y="2072"/>
                </a:lnTo>
                <a:lnTo>
                  <a:pt x="3637" y="2133"/>
                </a:lnTo>
                <a:lnTo>
                  <a:pt x="3650" y="2193"/>
                </a:lnTo>
                <a:lnTo>
                  <a:pt x="3663" y="2256"/>
                </a:lnTo>
                <a:lnTo>
                  <a:pt x="3679" y="2320"/>
                </a:lnTo>
                <a:lnTo>
                  <a:pt x="3697" y="2384"/>
                </a:lnTo>
                <a:lnTo>
                  <a:pt x="3716" y="2449"/>
                </a:lnTo>
                <a:lnTo>
                  <a:pt x="3755" y="2580"/>
                </a:lnTo>
                <a:lnTo>
                  <a:pt x="3797" y="2712"/>
                </a:lnTo>
                <a:lnTo>
                  <a:pt x="3839" y="2844"/>
                </a:lnTo>
                <a:lnTo>
                  <a:pt x="3860" y="2910"/>
                </a:lnTo>
                <a:lnTo>
                  <a:pt x="3878" y="2976"/>
                </a:lnTo>
                <a:lnTo>
                  <a:pt x="3897" y="3041"/>
                </a:lnTo>
                <a:lnTo>
                  <a:pt x="3915" y="3105"/>
                </a:lnTo>
                <a:lnTo>
                  <a:pt x="3930" y="3169"/>
                </a:lnTo>
                <a:lnTo>
                  <a:pt x="3944" y="3233"/>
                </a:lnTo>
                <a:lnTo>
                  <a:pt x="3955" y="3296"/>
                </a:lnTo>
                <a:lnTo>
                  <a:pt x="3965" y="3357"/>
                </a:lnTo>
                <a:lnTo>
                  <a:pt x="3972" y="3418"/>
                </a:lnTo>
                <a:lnTo>
                  <a:pt x="3975" y="3448"/>
                </a:lnTo>
                <a:lnTo>
                  <a:pt x="3976" y="3477"/>
                </a:lnTo>
                <a:lnTo>
                  <a:pt x="3977" y="3507"/>
                </a:lnTo>
                <a:lnTo>
                  <a:pt x="3979" y="3536"/>
                </a:lnTo>
                <a:lnTo>
                  <a:pt x="3977" y="3564"/>
                </a:lnTo>
                <a:lnTo>
                  <a:pt x="3976" y="3592"/>
                </a:lnTo>
                <a:lnTo>
                  <a:pt x="3974" y="3620"/>
                </a:lnTo>
                <a:lnTo>
                  <a:pt x="3971" y="3647"/>
                </a:lnTo>
                <a:lnTo>
                  <a:pt x="3966" y="3674"/>
                </a:lnTo>
                <a:lnTo>
                  <a:pt x="3961" y="3701"/>
                </a:lnTo>
                <a:lnTo>
                  <a:pt x="3974" y="3672"/>
                </a:lnTo>
                <a:lnTo>
                  <a:pt x="3986" y="3642"/>
                </a:lnTo>
                <a:lnTo>
                  <a:pt x="3997" y="3613"/>
                </a:lnTo>
                <a:lnTo>
                  <a:pt x="4008" y="3582"/>
                </a:lnTo>
                <a:lnTo>
                  <a:pt x="4029" y="3520"/>
                </a:lnTo>
                <a:lnTo>
                  <a:pt x="4047" y="3456"/>
                </a:lnTo>
                <a:lnTo>
                  <a:pt x="4063" y="3393"/>
                </a:lnTo>
                <a:lnTo>
                  <a:pt x="4078" y="3327"/>
                </a:lnTo>
                <a:lnTo>
                  <a:pt x="4089" y="3260"/>
                </a:lnTo>
                <a:lnTo>
                  <a:pt x="4098" y="3191"/>
                </a:lnTo>
                <a:lnTo>
                  <a:pt x="4106" y="3122"/>
                </a:lnTo>
                <a:lnTo>
                  <a:pt x="4113" y="3053"/>
                </a:lnTo>
                <a:lnTo>
                  <a:pt x="4116" y="2983"/>
                </a:lnTo>
                <a:lnTo>
                  <a:pt x="4118" y="2913"/>
                </a:lnTo>
                <a:lnTo>
                  <a:pt x="4118" y="2843"/>
                </a:lnTo>
                <a:lnTo>
                  <a:pt x="4117" y="2772"/>
                </a:lnTo>
                <a:lnTo>
                  <a:pt x="4114" y="2702"/>
                </a:lnTo>
                <a:lnTo>
                  <a:pt x="4108" y="2631"/>
                </a:lnTo>
                <a:lnTo>
                  <a:pt x="4102" y="2562"/>
                </a:lnTo>
                <a:lnTo>
                  <a:pt x="4093" y="2493"/>
                </a:lnTo>
                <a:lnTo>
                  <a:pt x="4083" y="2425"/>
                </a:lnTo>
                <a:lnTo>
                  <a:pt x="4072" y="2357"/>
                </a:lnTo>
                <a:lnTo>
                  <a:pt x="4059" y="2291"/>
                </a:lnTo>
                <a:lnTo>
                  <a:pt x="4045" y="2225"/>
                </a:lnTo>
                <a:lnTo>
                  <a:pt x="4028" y="2162"/>
                </a:lnTo>
                <a:lnTo>
                  <a:pt x="4010" y="2099"/>
                </a:lnTo>
                <a:lnTo>
                  <a:pt x="3992" y="2038"/>
                </a:lnTo>
                <a:lnTo>
                  <a:pt x="3972" y="1979"/>
                </a:lnTo>
                <a:lnTo>
                  <a:pt x="3951" y="1922"/>
                </a:lnTo>
                <a:lnTo>
                  <a:pt x="3928" y="1867"/>
                </a:lnTo>
                <a:lnTo>
                  <a:pt x="3905" y="1813"/>
                </a:lnTo>
                <a:lnTo>
                  <a:pt x="3880" y="1762"/>
                </a:lnTo>
                <a:lnTo>
                  <a:pt x="3853" y="1714"/>
                </a:lnTo>
                <a:lnTo>
                  <a:pt x="3827" y="1669"/>
                </a:lnTo>
                <a:lnTo>
                  <a:pt x="3874" y="1727"/>
                </a:lnTo>
                <a:lnTo>
                  <a:pt x="3921" y="1781"/>
                </a:lnTo>
                <a:lnTo>
                  <a:pt x="3969" y="1833"/>
                </a:lnTo>
                <a:lnTo>
                  <a:pt x="4015" y="1880"/>
                </a:lnTo>
                <a:lnTo>
                  <a:pt x="4061" y="1925"/>
                </a:lnTo>
                <a:lnTo>
                  <a:pt x="4106" y="1967"/>
                </a:lnTo>
                <a:lnTo>
                  <a:pt x="4151" y="2006"/>
                </a:lnTo>
                <a:lnTo>
                  <a:pt x="4196" y="2043"/>
                </a:lnTo>
                <a:lnTo>
                  <a:pt x="4240" y="2078"/>
                </a:lnTo>
                <a:lnTo>
                  <a:pt x="4284" y="2110"/>
                </a:lnTo>
                <a:lnTo>
                  <a:pt x="4327" y="2141"/>
                </a:lnTo>
                <a:lnTo>
                  <a:pt x="4369" y="2169"/>
                </a:lnTo>
                <a:lnTo>
                  <a:pt x="4411" y="2196"/>
                </a:lnTo>
                <a:lnTo>
                  <a:pt x="4453" y="2221"/>
                </a:lnTo>
                <a:lnTo>
                  <a:pt x="4532" y="2268"/>
                </a:lnTo>
                <a:lnTo>
                  <a:pt x="4609" y="2311"/>
                </a:lnTo>
                <a:lnTo>
                  <a:pt x="4683" y="2353"/>
                </a:lnTo>
                <a:lnTo>
                  <a:pt x="4753" y="2393"/>
                </a:lnTo>
                <a:lnTo>
                  <a:pt x="4786" y="2412"/>
                </a:lnTo>
                <a:lnTo>
                  <a:pt x="4819" y="2432"/>
                </a:lnTo>
                <a:lnTo>
                  <a:pt x="4851" y="2453"/>
                </a:lnTo>
                <a:lnTo>
                  <a:pt x="4881" y="2474"/>
                </a:lnTo>
                <a:lnTo>
                  <a:pt x="4910" y="2496"/>
                </a:lnTo>
                <a:lnTo>
                  <a:pt x="4939" y="2518"/>
                </a:lnTo>
                <a:lnTo>
                  <a:pt x="4967" y="2542"/>
                </a:lnTo>
                <a:lnTo>
                  <a:pt x="4993" y="2568"/>
                </a:lnTo>
                <a:lnTo>
                  <a:pt x="5017" y="2594"/>
                </a:lnTo>
                <a:lnTo>
                  <a:pt x="5041" y="2621"/>
                </a:lnTo>
                <a:close/>
                <a:moveTo>
                  <a:pt x="1492" y="4905"/>
                </a:moveTo>
                <a:lnTo>
                  <a:pt x="23" y="4905"/>
                </a:lnTo>
                <a:lnTo>
                  <a:pt x="23" y="5063"/>
                </a:lnTo>
                <a:lnTo>
                  <a:pt x="1354" y="5063"/>
                </a:lnTo>
                <a:lnTo>
                  <a:pt x="1386" y="5021"/>
                </a:lnTo>
                <a:lnTo>
                  <a:pt x="1420" y="4981"/>
                </a:lnTo>
                <a:lnTo>
                  <a:pt x="1456" y="4943"/>
                </a:lnTo>
                <a:lnTo>
                  <a:pt x="1492" y="4905"/>
                </a:lnTo>
                <a:close/>
                <a:moveTo>
                  <a:pt x="3567" y="4905"/>
                </a:moveTo>
                <a:lnTo>
                  <a:pt x="3567" y="4905"/>
                </a:lnTo>
                <a:lnTo>
                  <a:pt x="3604" y="4943"/>
                </a:lnTo>
                <a:lnTo>
                  <a:pt x="3640" y="4981"/>
                </a:lnTo>
                <a:lnTo>
                  <a:pt x="3674" y="5021"/>
                </a:lnTo>
                <a:lnTo>
                  <a:pt x="3706" y="5063"/>
                </a:lnTo>
                <a:lnTo>
                  <a:pt x="5036" y="5063"/>
                </a:lnTo>
                <a:lnTo>
                  <a:pt x="5036" y="4905"/>
                </a:lnTo>
                <a:lnTo>
                  <a:pt x="3567" y="4905"/>
                </a:lnTo>
                <a:close/>
                <a:moveTo>
                  <a:pt x="1627" y="2261"/>
                </a:moveTo>
                <a:lnTo>
                  <a:pt x="1627" y="2261"/>
                </a:lnTo>
                <a:lnTo>
                  <a:pt x="1631" y="2214"/>
                </a:lnTo>
                <a:lnTo>
                  <a:pt x="1632" y="2166"/>
                </a:lnTo>
                <a:lnTo>
                  <a:pt x="1633" y="2119"/>
                </a:lnTo>
                <a:lnTo>
                  <a:pt x="1633" y="2069"/>
                </a:lnTo>
                <a:lnTo>
                  <a:pt x="1632" y="2020"/>
                </a:lnTo>
                <a:lnTo>
                  <a:pt x="1630" y="1969"/>
                </a:lnTo>
                <a:lnTo>
                  <a:pt x="1626" y="1917"/>
                </a:lnTo>
                <a:lnTo>
                  <a:pt x="1622" y="1865"/>
                </a:lnTo>
                <a:lnTo>
                  <a:pt x="1719" y="1918"/>
                </a:lnTo>
                <a:lnTo>
                  <a:pt x="1818" y="1971"/>
                </a:lnTo>
                <a:lnTo>
                  <a:pt x="1845" y="2032"/>
                </a:lnTo>
                <a:lnTo>
                  <a:pt x="1873" y="2092"/>
                </a:lnTo>
                <a:lnTo>
                  <a:pt x="1900" y="2155"/>
                </a:lnTo>
                <a:lnTo>
                  <a:pt x="1928" y="2218"/>
                </a:lnTo>
                <a:lnTo>
                  <a:pt x="1954" y="2283"/>
                </a:lnTo>
                <a:lnTo>
                  <a:pt x="1981" y="2349"/>
                </a:lnTo>
                <a:lnTo>
                  <a:pt x="2007" y="2415"/>
                </a:lnTo>
                <a:lnTo>
                  <a:pt x="2032" y="2483"/>
                </a:lnTo>
                <a:lnTo>
                  <a:pt x="2058" y="2552"/>
                </a:lnTo>
                <a:lnTo>
                  <a:pt x="2082" y="2623"/>
                </a:lnTo>
                <a:lnTo>
                  <a:pt x="2106" y="2694"/>
                </a:lnTo>
                <a:lnTo>
                  <a:pt x="2129" y="2767"/>
                </a:lnTo>
                <a:lnTo>
                  <a:pt x="2152" y="2840"/>
                </a:lnTo>
                <a:lnTo>
                  <a:pt x="2174" y="2915"/>
                </a:lnTo>
                <a:lnTo>
                  <a:pt x="2196" y="2992"/>
                </a:lnTo>
                <a:lnTo>
                  <a:pt x="2217" y="3069"/>
                </a:lnTo>
                <a:lnTo>
                  <a:pt x="2238" y="3148"/>
                </a:lnTo>
                <a:lnTo>
                  <a:pt x="2258" y="3228"/>
                </a:lnTo>
                <a:lnTo>
                  <a:pt x="2276" y="3309"/>
                </a:lnTo>
                <a:lnTo>
                  <a:pt x="2294" y="3392"/>
                </a:lnTo>
                <a:lnTo>
                  <a:pt x="2312" y="3475"/>
                </a:lnTo>
                <a:lnTo>
                  <a:pt x="2328" y="3560"/>
                </a:lnTo>
                <a:lnTo>
                  <a:pt x="2345" y="3646"/>
                </a:lnTo>
                <a:lnTo>
                  <a:pt x="2360" y="3733"/>
                </a:lnTo>
                <a:lnTo>
                  <a:pt x="2373" y="3822"/>
                </a:lnTo>
                <a:lnTo>
                  <a:pt x="2387" y="3911"/>
                </a:lnTo>
                <a:lnTo>
                  <a:pt x="2400" y="4002"/>
                </a:lnTo>
                <a:lnTo>
                  <a:pt x="2411" y="4095"/>
                </a:lnTo>
                <a:lnTo>
                  <a:pt x="2421" y="4188"/>
                </a:lnTo>
                <a:lnTo>
                  <a:pt x="2431" y="4283"/>
                </a:lnTo>
                <a:lnTo>
                  <a:pt x="2439" y="4378"/>
                </a:lnTo>
                <a:lnTo>
                  <a:pt x="2447" y="4476"/>
                </a:lnTo>
                <a:lnTo>
                  <a:pt x="2410" y="4478"/>
                </a:lnTo>
                <a:lnTo>
                  <a:pt x="2372" y="4482"/>
                </a:lnTo>
                <a:lnTo>
                  <a:pt x="2336" y="4486"/>
                </a:lnTo>
                <a:lnTo>
                  <a:pt x="2300" y="4492"/>
                </a:lnTo>
                <a:lnTo>
                  <a:pt x="2263" y="4498"/>
                </a:lnTo>
                <a:lnTo>
                  <a:pt x="2228" y="4505"/>
                </a:lnTo>
                <a:lnTo>
                  <a:pt x="2193" y="4513"/>
                </a:lnTo>
                <a:lnTo>
                  <a:pt x="2158" y="4521"/>
                </a:lnTo>
                <a:lnTo>
                  <a:pt x="2151" y="4436"/>
                </a:lnTo>
                <a:lnTo>
                  <a:pt x="2144" y="4350"/>
                </a:lnTo>
                <a:lnTo>
                  <a:pt x="2136" y="4265"/>
                </a:lnTo>
                <a:lnTo>
                  <a:pt x="2127" y="4183"/>
                </a:lnTo>
                <a:lnTo>
                  <a:pt x="2118" y="4100"/>
                </a:lnTo>
                <a:lnTo>
                  <a:pt x="2107" y="4019"/>
                </a:lnTo>
                <a:lnTo>
                  <a:pt x="2096" y="3938"/>
                </a:lnTo>
                <a:lnTo>
                  <a:pt x="2084" y="3859"/>
                </a:lnTo>
                <a:lnTo>
                  <a:pt x="2072" y="3781"/>
                </a:lnTo>
                <a:lnTo>
                  <a:pt x="2059" y="3704"/>
                </a:lnTo>
                <a:lnTo>
                  <a:pt x="2044" y="3628"/>
                </a:lnTo>
                <a:lnTo>
                  <a:pt x="2030" y="3553"/>
                </a:lnTo>
                <a:lnTo>
                  <a:pt x="2015" y="3480"/>
                </a:lnTo>
                <a:lnTo>
                  <a:pt x="1999" y="3406"/>
                </a:lnTo>
                <a:lnTo>
                  <a:pt x="1983" y="3334"/>
                </a:lnTo>
                <a:lnTo>
                  <a:pt x="1965" y="3264"/>
                </a:lnTo>
                <a:lnTo>
                  <a:pt x="1948" y="3194"/>
                </a:lnTo>
                <a:lnTo>
                  <a:pt x="1930" y="3124"/>
                </a:lnTo>
                <a:lnTo>
                  <a:pt x="1911" y="3056"/>
                </a:lnTo>
                <a:lnTo>
                  <a:pt x="1891" y="2989"/>
                </a:lnTo>
                <a:lnTo>
                  <a:pt x="1873" y="2923"/>
                </a:lnTo>
                <a:lnTo>
                  <a:pt x="1852" y="2858"/>
                </a:lnTo>
                <a:lnTo>
                  <a:pt x="1831" y="2794"/>
                </a:lnTo>
                <a:lnTo>
                  <a:pt x="1810" y="2731"/>
                </a:lnTo>
                <a:lnTo>
                  <a:pt x="1789" y="2669"/>
                </a:lnTo>
                <a:lnTo>
                  <a:pt x="1767" y="2608"/>
                </a:lnTo>
                <a:lnTo>
                  <a:pt x="1745" y="2548"/>
                </a:lnTo>
                <a:lnTo>
                  <a:pt x="1722" y="2488"/>
                </a:lnTo>
                <a:lnTo>
                  <a:pt x="1699" y="2430"/>
                </a:lnTo>
                <a:lnTo>
                  <a:pt x="1676" y="2373"/>
                </a:lnTo>
                <a:lnTo>
                  <a:pt x="1627" y="2261"/>
                </a:lnTo>
                <a:close/>
                <a:moveTo>
                  <a:pt x="3091" y="2312"/>
                </a:moveTo>
                <a:lnTo>
                  <a:pt x="3091" y="2312"/>
                </a:lnTo>
                <a:lnTo>
                  <a:pt x="3051" y="2408"/>
                </a:lnTo>
                <a:lnTo>
                  <a:pt x="3013" y="2508"/>
                </a:lnTo>
                <a:lnTo>
                  <a:pt x="2973" y="2615"/>
                </a:lnTo>
                <a:lnTo>
                  <a:pt x="2934" y="2726"/>
                </a:lnTo>
                <a:lnTo>
                  <a:pt x="2896" y="2841"/>
                </a:lnTo>
                <a:lnTo>
                  <a:pt x="2859" y="2964"/>
                </a:lnTo>
                <a:lnTo>
                  <a:pt x="2822" y="3090"/>
                </a:lnTo>
                <a:lnTo>
                  <a:pt x="2805" y="3156"/>
                </a:lnTo>
                <a:lnTo>
                  <a:pt x="2788" y="3222"/>
                </a:lnTo>
                <a:lnTo>
                  <a:pt x="2770" y="3290"/>
                </a:lnTo>
                <a:lnTo>
                  <a:pt x="2754" y="3360"/>
                </a:lnTo>
                <a:lnTo>
                  <a:pt x="2739" y="3431"/>
                </a:lnTo>
                <a:lnTo>
                  <a:pt x="2723" y="3503"/>
                </a:lnTo>
                <a:lnTo>
                  <a:pt x="2708" y="3576"/>
                </a:lnTo>
                <a:lnTo>
                  <a:pt x="2693" y="3651"/>
                </a:lnTo>
                <a:lnTo>
                  <a:pt x="2679" y="3727"/>
                </a:lnTo>
                <a:lnTo>
                  <a:pt x="2666" y="3805"/>
                </a:lnTo>
                <a:lnTo>
                  <a:pt x="2653" y="3883"/>
                </a:lnTo>
                <a:lnTo>
                  <a:pt x="2641" y="3964"/>
                </a:lnTo>
                <a:lnTo>
                  <a:pt x="2629" y="4046"/>
                </a:lnTo>
                <a:lnTo>
                  <a:pt x="2618" y="4129"/>
                </a:lnTo>
                <a:lnTo>
                  <a:pt x="2607" y="4213"/>
                </a:lnTo>
                <a:lnTo>
                  <a:pt x="2598" y="4299"/>
                </a:lnTo>
                <a:lnTo>
                  <a:pt x="2588" y="4386"/>
                </a:lnTo>
                <a:lnTo>
                  <a:pt x="2580" y="4474"/>
                </a:lnTo>
                <a:lnTo>
                  <a:pt x="2616" y="4476"/>
                </a:lnTo>
                <a:lnTo>
                  <a:pt x="2654" y="4478"/>
                </a:lnTo>
                <a:lnTo>
                  <a:pt x="2690" y="4482"/>
                </a:lnTo>
                <a:lnTo>
                  <a:pt x="2726" y="4487"/>
                </a:lnTo>
                <a:lnTo>
                  <a:pt x="2763" y="4492"/>
                </a:lnTo>
                <a:lnTo>
                  <a:pt x="2798" y="4498"/>
                </a:lnTo>
                <a:lnTo>
                  <a:pt x="2833" y="4506"/>
                </a:lnTo>
                <a:lnTo>
                  <a:pt x="2868" y="4514"/>
                </a:lnTo>
                <a:lnTo>
                  <a:pt x="2877" y="4417"/>
                </a:lnTo>
                <a:lnTo>
                  <a:pt x="2887" y="4321"/>
                </a:lnTo>
                <a:lnTo>
                  <a:pt x="2898" y="4228"/>
                </a:lnTo>
                <a:lnTo>
                  <a:pt x="2909" y="4135"/>
                </a:lnTo>
                <a:lnTo>
                  <a:pt x="2921" y="4046"/>
                </a:lnTo>
                <a:lnTo>
                  <a:pt x="2934" y="3957"/>
                </a:lnTo>
                <a:lnTo>
                  <a:pt x="2949" y="3871"/>
                </a:lnTo>
                <a:lnTo>
                  <a:pt x="2963" y="3786"/>
                </a:lnTo>
                <a:lnTo>
                  <a:pt x="2978" y="3703"/>
                </a:lnTo>
                <a:lnTo>
                  <a:pt x="2995" y="3621"/>
                </a:lnTo>
                <a:lnTo>
                  <a:pt x="3011" y="3542"/>
                </a:lnTo>
                <a:lnTo>
                  <a:pt x="3028" y="3464"/>
                </a:lnTo>
                <a:lnTo>
                  <a:pt x="3046" y="3388"/>
                </a:lnTo>
                <a:lnTo>
                  <a:pt x="3064" y="3313"/>
                </a:lnTo>
                <a:lnTo>
                  <a:pt x="3083" y="3241"/>
                </a:lnTo>
                <a:lnTo>
                  <a:pt x="3102" y="3169"/>
                </a:lnTo>
                <a:lnTo>
                  <a:pt x="3121" y="3100"/>
                </a:lnTo>
                <a:lnTo>
                  <a:pt x="3141" y="3032"/>
                </a:lnTo>
                <a:lnTo>
                  <a:pt x="3161" y="2966"/>
                </a:lnTo>
                <a:lnTo>
                  <a:pt x="3181" y="2902"/>
                </a:lnTo>
                <a:lnTo>
                  <a:pt x="3202" y="2839"/>
                </a:lnTo>
                <a:lnTo>
                  <a:pt x="3223" y="2778"/>
                </a:lnTo>
                <a:lnTo>
                  <a:pt x="3244" y="2718"/>
                </a:lnTo>
                <a:lnTo>
                  <a:pt x="3264" y="2660"/>
                </a:lnTo>
                <a:lnTo>
                  <a:pt x="3307" y="2550"/>
                </a:lnTo>
                <a:lnTo>
                  <a:pt x="3350" y="2445"/>
                </a:lnTo>
                <a:lnTo>
                  <a:pt x="3392" y="2348"/>
                </a:lnTo>
                <a:lnTo>
                  <a:pt x="3434" y="2256"/>
                </a:lnTo>
                <a:lnTo>
                  <a:pt x="3426" y="2220"/>
                </a:lnTo>
                <a:lnTo>
                  <a:pt x="3419" y="2182"/>
                </a:lnTo>
                <a:lnTo>
                  <a:pt x="3378" y="2202"/>
                </a:lnTo>
                <a:lnTo>
                  <a:pt x="3337" y="2221"/>
                </a:lnTo>
                <a:lnTo>
                  <a:pt x="3296" y="2239"/>
                </a:lnTo>
                <a:lnTo>
                  <a:pt x="3255" y="2255"/>
                </a:lnTo>
                <a:lnTo>
                  <a:pt x="3214" y="2270"/>
                </a:lnTo>
                <a:lnTo>
                  <a:pt x="3173" y="2285"/>
                </a:lnTo>
                <a:lnTo>
                  <a:pt x="3091" y="2312"/>
                </a:lnTo>
                <a:close/>
                <a:moveTo>
                  <a:pt x="3774" y="5853"/>
                </a:moveTo>
                <a:lnTo>
                  <a:pt x="3774" y="5853"/>
                </a:lnTo>
                <a:lnTo>
                  <a:pt x="3772" y="5823"/>
                </a:lnTo>
                <a:lnTo>
                  <a:pt x="3768" y="5793"/>
                </a:lnTo>
                <a:lnTo>
                  <a:pt x="3764" y="5763"/>
                </a:lnTo>
                <a:lnTo>
                  <a:pt x="3760" y="5734"/>
                </a:lnTo>
                <a:lnTo>
                  <a:pt x="3754" y="5704"/>
                </a:lnTo>
                <a:lnTo>
                  <a:pt x="3747" y="5675"/>
                </a:lnTo>
                <a:lnTo>
                  <a:pt x="3741" y="5646"/>
                </a:lnTo>
                <a:lnTo>
                  <a:pt x="3734" y="5617"/>
                </a:lnTo>
                <a:lnTo>
                  <a:pt x="3725" y="5590"/>
                </a:lnTo>
                <a:lnTo>
                  <a:pt x="3718" y="5561"/>
                </a:lnTo>
                <a:lnTo>
                  <a:pt x="3708" y="5533"/>
                </a:lnTo>
                <a:lnTo>
                  <a:pt x="3698" y="5506"/>
                </a:lnTo>
                <a:lnTo>
                  <a:pt x="3687" y="5478"/>
                </a:lnTo>
                <a:lnTo>
                  <a:pt x="3676" y="5452"/>
                </a:lnTo>
                <a:lnTo>
                  <a:pt x="3665" y="5426"/>
                </a:lnTo>
                <a:lnTo>
                  <a:pt x="3652" y="5399"/>
                </a:lnTo>
                <a:lnTo>
                  <a:pt x="3640" y="5374"/>
                </a:lnTo>
                <a:lnTo>
                  <a:pt x="3625" y="5348"/>
                </a:lnTo>
                <a:lnTo>
                  <a:pt x="3612" y="5323"/>
                </a:lnTo>
                <a:lnTo>
                  <a:pt x="3597" y="5298"/>
                </a:lnTo>
                <a:lnTo>
                  <a:pt x="3582" y="5274"/>
                </a:lnTo>
                <a:lnTo>
                  <a:pt x="3566" y="5250"/>
                </a:lnTo>
                <a:lnTo>
                  <a:pt x="3533" y="5202"/>
                </a:lnTo>
                <a:lnTo>
                  <a:pt x="3498" y="5157"/>
                </a:lnTo>
                <a:lnTo>
                  <a:pt x="3461" y="5114"/>
                </a:lnTo>
                <a:lnTo>
                  <a:pt x="3422" y="5073"/>
                </a:lnTo>
                <a:lnTo>
                  <a:pt x="3381" y="5032"/>
                </a:lnTo>
                <a:lnTo>
                  <a:pt x="3338" y="4994"/>
                </a:lnTo>
                <a:lnTo>
                  <a:pt x="3294" y="4958"/>
                </a:lnTo>
                <a:lnTo>
                  <a:pt x="3248" y="4924"/>
                </a:lnTo>
                <a:lnTo>
                  <a:pt x="3201" y="4892"/>
                </a:lnTo>
                <a:lnTo>
                  <a:pt x="3176" y="4877"/>
                </a:lnTo>
                <a:lnTo>
                  <a:pt x="3151" y="4861"/>
                </a:lnTo>
                <a:lnTo>
                  <a:pt x="3126" y="4848"/>
                </a:lnTo>
                <a:lnTo>
                  <a:pt x="3101" y="4834"/>
                </a:lnTo>
                <a:lnTo>
                  <a:pt x="3075" y="4822"/>
                </a:lnTo>
                <a:lnTo>
                  <a:pt x="3049" y="4808"/>
                </a:lnTo>
                <a:lnTo>
                  <a:pt x="3022" y="4797"/>
                </a:lnTo>
                <a:lnTo>
                  <a:pt x="2995" y="4785"/>
                </a:lnTo>
                <a:lnTo>
                  <a:pt x="2969" y="4775"/>
                </a:lnTo>
                <a:lnTo>
                  <a:pt x="2941" y="4766"/>
                </a:lnTo>
                <a:lnTo>
                  <a:pt x="2914" y="4756"/>
                </a:lnTo>
                <a:lnTo>
                  <a:pt x="2885" y="4747"/>
                </a:lnTo>
                <a:lnTo>
                  <a:pt x="2857" y="4739"/>
                </a:lnTo>
                <a:lnTo>
                  <a:pt x="2829" y="4731"/>
                </a:lnTo>
                <a:lnTo>
                  <a:pt x="2799" y="4725"/>
                </a:lnTo>
                <a:lnTo>
                  <a:pt x="2770" y="4719"/>
                </a:lnTo>
                <a:lnTo>
                  <a:pt x="2741" y="4714"/>
                </a:lnTo>
                <a:lnTo>
                  <a:pt x="2711" y="4709"/>
                </a:lnTo>
                <a:lnTo>
                  <a:pt x="2681" y="4705"/>
                </a:lnTo>
                <a:lnTo>
                  <a:pt x="2652" y="4702"/>
                </a:lnTo>
                <a:lnTo>
                  <a:pt x="2622" y="4700"/>
                </a:lnTo>
                <a:lnTo>
                  <a:pt x="2591" y="4697"/>
                </a:lnTo>
                <a:lnTo>
                  <a:pt x="2560" y="4696"/>
                </a:lnTo>
                <a:lnTo>
                  <a:pt x="2530" y="4696"/>
                </a:lnTo>
                <a:lnTo>
                  <a:pt x="2499" y="4696"/>
                </a:lnTo>
                <a:lnTo>
                  <a:pt x="2468" y="4697"/>
                </a:lnTo>
                <a:lnTo>
                  <a:pt x="2438" y="4700"/>
                </a:lnTo>
                <a:lnTo>
                  <a:pt x="2407" y="4702"/>
                </a:lnTo>
                <a:lnTo>
                  <a:pt x="2378" y="4705"/>
                </a:lnTo>
                <a:lnTo>
                  <a:pt x="2348" y="4709"/>
                </a:lnTo>
                <a:lnTo>
                  <a:pt x="2318" y="4714"/>
                </a:lnTo>
                <a:lnTo>
                  <a:pt x="2290" y="4719"/>
                </a:lnTo>
                <a:lnTo>
                  <a:pt x="2260" y="4725"/>
                </a:lnTo>
                <a:lnTo>
                  <a:pt x="2231" y="4731"/>
                </a:lnTo>
                <a:lnTo>
                  <a:pt x="2203" y="4739"/>
                </a:lnTo>
                <a:lnTo>
                  <a:pt x="2174" y="4747"/>
                </a:lnTo>
                <a:lnTo>
                  <a:pt x="2147" y="4756"/>
                </a:lnTo>
                <a:lnTo>
                  <a:pt x="2119" y="4766"/>
                </a:lnTo>
                <a:lnTo>
                  <a:pt x="2092" y="4775"/>
                </a:lnTo>
                <a:lnTo>
                  <a:pt x="2064" y="4785"/>
                </a:lnTo>
                <a:lnTo>
                  <a:pt x="2038" y="4797"/>
                </a:lnTo>
                <a:lnTo>
                  <a:pt x="2011" y="4808"/>
                </a:lnTo>
                <a:lnTo>
                  <a:pt x="1985" y="4822"/>
                </a:lnTo>
                <a:lnTo>
                  <a:pt x="1959" y="4834"/>
                </a:lnTo>
                <a:lnTo>
                  <a:pt x="1933" y="4848"/>
                </a:lnTo>
                <a:lnTo>
                  <a:pt x="1908" y="4861"/>
                </a:lnTo>
                <a:lnTo>
                  <a:pt x="1884" y="4877"/>
                </a:lnTo>
                <a:lnTo>
                  <a:pt x="1859" y="4892"/>
                </a:lnTo>
                <a:lnTo>
                  <a:pt x="1835" y="4908"/>
                </a:lnTo>
                <a:lnTo>
                  <a:pt x="1812" y="4924"/>
                </a:lnTo>
                <a:lnTo>
                  <a:pt x="1766" y="4958"/>
                </a:lnTo>
                <a:lnTo>
                  <a:pt x="1721" y="4994"/>
                </a:lnTo>
                <a:lnTo>
                  <a:pt x="1679" y="5032"/>
                </a:lnTo>
                <a:lnTo>
                  <a:pt x="1637" y="5073"/>
                </a:lnTo>
                <a:lnTo>
                  <a:pt x="1599" y="5114"/>
                </a:lnTo>
                <a:lnTo>
                  <a:pt x="1561" y="5157"/>
                </a:lnTo>
                <a:lnTo>
                  <a:pt x="1526" y="5202"/>
                </a:lnTo>
                <a:lnTo>
                  <a:pt x="1493" y="5250"/>
                </a:lnTo>
                <a:lnTo>
                  <a:pt x="1478" y="5274"/>
                </a:lnTo>
                <a:lnTo>
                  <a:pt x="1462" y="5298"/>
                </a:lnTo>
                <a:lnTo>
                  <a:pt x="1448" y="5323"/>
                </a:lnTo>
                <a:lnTo>
                  <a:pt x="1434" y="5348"/>
                </a:lnTo>
                <a:lnTo>
                  <a:pt x="1420" y="5374"/>
                </a:lnTo>
                <a:lnTo>
                  <a:pt x="1407" y="5399"/>
                </a:lnTo>
                <a:lnTo>
                  <a:pt x="1395" y="5426"/>
                </a:lnTo>
                <a:lnTo>
                  <a:pt x="1383" y="5452"/>
                </a:lnTo>
                <a:lnTo>
                  <a:pt x="1372" y="5478"/>
                </a:lnTo>
                <a:lnTo>
                  <a:pt x="1362" y="5506"/>
                </a:lnTo>
                <a:lnTo>
                  <a:pt x="1352" y="5533"/>
                </a:lnTo>
                <a:lnTo>
                  <a:pt x="1342" y="5561"/>
                </a:lnTo>
                <a:lnTo>
                  <a:pt x="1334" y="5590"/>
                </a:lnTo>
                <a:lnTo>
                  <a:pt x="1326" y="5617"/>
                </a:lnTo>
                <a:lnTo>
                  <a:pt x="1318" y="5646"/>
                </a:lnTo>
                <a:lnTo>
                  <a:pt x="1312" y="5675"/>
                </a:lnTo>
                <a:lnTo>
                  <a:pt x="1306" y="5704"/>
                </a:lnTo>
                <a:lnTo>
                  <a:pt x="1301" y="5734"/>
                </a:lnTo>
                <a:lnTo>
                  <a:pt x="1296" y="5763"/>
                </a:lnTo>
                <a:lnTo>
                  <a:pt x="1292" y="5793"/>
                </a:lnTo>
                <a:lnTo>
                  <a:pt x="1288" y="5823"/>
                </a:lnTo>
                <a:lnTo>
                  <a:pt x="1286" y="5853"/>
                </a:lnTo>
                <a:lnTo>
                  <a:pt x="3774" y="5853"/>
                </a:lnTo>
                <a:close/>
                <a:moveTo>
                  <a:pt x="4028" y="6311"/>
                </a:moveTo>
                <a:lnTo>
                  <a:pt x="4028" y="6088"/>
                </a:lnTo>
                <a:lnTo>
                  <a:pt x="987" y="6088"/>
                </a:lnTo>
                <a:lnTo>
                  <a:pt x="987" y="6311"/>
                </a:lnTo>
                <a:lnTo>
                  <a:pt x="4028" y="6311"/>
                </a:lnTo>
                <a:close/>
              </a:path>
            </a:pathLst>
          </a:custGeom>
          <a:blipFill rotWithShape="1">
            <a:blip r:embed="rId4"/>
            <a:stretch>
              <a:fillRect/>
            </a:stretch>
          </a:blipFill>
          <a:ln>
            <a:noFill/>
          </a:ln>
          <a:extLst>
            <a:ext uri="{91240B29-F687-4F45-9708-019B960494DF}">
              <a14:hiddenLine xmlns:a14="http://schemas.microsoft.com/office/drawing/2010/main" w="9525">
                <a:solidFill>
                  <a:srgbClr val="000000"/>
                </a:solidFill>
                <a:rou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宋体" panose="02010600030101010101" pitchFamily="2" charset="-122"/>
                <a:cs typeface="+mn-cs"/>
              </a:defRPr>
            </a:lvl9pPr>
          </a:lstStyle>
          <a:p>
            <a:pPr algn="ctr">
              <a:defRPr/>
            </a:pPr>
            <a:endParaRPr lang="zh-CN" altLang="en-US">
              <a:solidFill>
                <a:srgbClr val="FFFFFF"/>
              </a:solidFill>
            </a:endParaRPr>
          </a:p>
        </p:txBody>
      </p:sp>
    </p:spTree>
  </p:cSld>
  <p:clrMapOvr>
    <a:masterClrMapping/>
  </p:clrMapOvr>
  <p:transition spd="slow" advTm="5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500"/>
                                        <p:tgtEl>
                                          <p:spTgt spid="24"/>
                                        </p:tgtEl>
                                      </p:cBhvr>
                                    </p:animEffect>
                                  </p:childTnLst>
                                </p:cTn>
                              </p:par>
                            </p:childTnLst>
                          </p:cTn>
                        </p:par>
                        <p:par>
                          <p:cTn id="8" fill="hold">
                            <p:stCondLst>
                              <p:cond delay="500"/>
                            </p:stCondLst>
                            <p:childTnLst>
                              <p:par>
                                <p:cTn id="9" presetID="14" presetClass="entr" presetSubtype="5"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randombar(vertical)">
                                      <p:cBhvr>
                                        <p:cTn id="11" dur="500"/>
                                        <p:tgtEl>
                                          <p:spTgt spid="2"/>
                                        </p:tgtEl>
                                      </p:cBhvr>
                                    </p:animEffect>
                                  </p:childTnLst>
                                </p:cTn>
                              </p:par>
                              <p:par>
                                <p:cTn id="12" presetID="12" presetClass="entr" presetSubtype="4" fill="hold" grpId="0" nodeType="with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additive="base">
                                        <p:cTn id="14" dur="500"/>
                                        <p:tgtEl>
                                          <p:spTgt spid="3"/>
                                        </p:tgtEl>
                                        <p:attrNameLst>
                                          <p:attrName>ppt_y</p:attrName>
                                        </p:attrNameLst>
                                      </p:cBhvr>
                                      <p:tavLst>
                                        <p:tav tm="0">
                                          <p:val>
                                            <p:strVal val="#ppt_y+#ppt_h*1.125000"/>
                                          </p:val>
                                        </p:tav>
                                        <p:tav tm="100000">
                                          <p:val>
                                            <p:strVal val="#ppt_y"/>
                                          </p:val>
                                        </p:tav>
                                      </p:tavLst>
                                    </p:anim>
                                    <p:animEffect transition="in" filter="wipe(up)">
                                      <p:cBhvr>
                                        <p:cTn id="15" dur="500"/>
                                        <p:tgtEl>
                                          <p:spTgt spid="3"/>
                                        </p:tgtEl>
                                      </p:cBhvr>
                                    </p:animEffect>
                                  </p:childTnLst>
                                </p:cTn>
                              </p:par>
                            </p:childTnLst>
                          </p:cTn>
                        </p:par>
                        <p:par>
                          <p:cTn id="16" fill="hold">
                            <p:stCondLst>
                              <p:cond delay="1000"/>
                            </p:stCondLst>
                            <p:childTnLst>
                              <p:par>
                                <p:cTn id="17" presetID="14" presetClass="entr" presetSubtype="5" fill="hold" grpId="0"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randombar(vertical)">
                                      <p:cBhvr>
                                        <p:cTn id="1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bldLvl="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图片 23" descr="树枝"/>
          <p:cNvPicPr>
            <a:picLocks noChangeAspect="1"/>
          </p:cNvPicPr>
          <p:nvPr/>
        </p:nvPicPr>
        <p:blipFill>
          <a:blip r:embed="rId1"/>
          <a:stretch>
            <a:fillRect/>
          </a:stretch>
        </p:blipFill>
        <p:spPr>
          <a:xfrm>
            <a:off x="-107315" y="-313690"/>
            <a:ext cx="1713230" cy="1844040"/>
          </a:xfrm>
          <a:prstGeom prst="rect">
            <a:avLst/>
          </a:prstGeom>
        </p:spPr>
      </p:pic>
      <p:pic>
        <p:nvPicPr>
          <p:cNvPr id="2" name="图片 1" descr="未标题-1"/>
          <p:cNvPicPr>
            <a:picLocks noChangeAspect="1"/>
          </p:cNvPicPr>
          <p:nvPr/>
        </p:nvPicPr>
        <p:blipFill>
          <a:blip r:embed="rId2"/>
          <a:stretch>
            <a:fillRect/>
          </a:stretch>
        </p:blipFill>
        <p:spPr>
          <a:xfrm>
            <a:off x="4171950" y="407670"/>
            <a:ext cx="5196205" cy="688975"/>
          </a:xfrm>
          <a:prstGeom prst="rect">
            <a:avLst/>
          </a:prstGeom>
        </p:spPr>
      </p:pic>
      <p:sp>
        <p:nvSpPr>
          <p:cNvPr id="3" name="文本框 2"/>
          <p:cNvSpPr txBox="1"/>
          <p:nvPr/>
        </p:nvSpPr>
        <p:spPr>
          <a:xfrm>
            <a:off x="5039360" y="568325"/>
            <a:ext cx="4451350" cy="368300"/>
          </a:xfrm>
          <a:prstGeom prst="rect">
            <a:avLst/>
          </a:prstGeom>
          <a:noFill/>
        </p:spPr>
        <p:txBody>
          <a:bodyPr wrap="square" rtlCol="0">
            <a:spAutoFit/>
          </a:bodyPr>
          <a:p>
            <a:r>
              <a:rPr lang="en-US" altLang="zh-CN">
                <a:solidFill>
                  <a:srgbClr val="55463D"/>
                </a:solidFill>
                <a:latin typeface="罗西钢笔行楷" panose="02010800040101010101" charset="-122"/>
                <a:ea typeface="罗西钢笔行楷" panose="02010800040101010101" charset="-122"/>
              </a:rPr>
              <a:t>2:</a:t>
            </a:r>
            <a:r>
              <a:rPr lang="zh-CN" altLang="en-US">
                <a:solidFill>
                  <a:srgbClr val="55463D"/>
                </a:solidFill>
                <a:latin typeface="罗西钢笔行楷" panose="02010800040101010101" charset="-122"/>
                <a:ea typeface="罗西钢笔行楷" panose="02010800040101010101" charset="-122"/>
              </a:rPr>
              <a:t>设置了重试次数没有生效</a:t>
            </a:r>
            <a:endParaRPr lang="zh-CN" altLang="en-US">
              <a:solidFill>
                <a:srgbClr val="55463D"/>
              </a:solidFill>
              <a:latin typeface="罗西钢笔行楷" panose="02010800040101010101" charset="-122"/>
              <a:ea typeface="罗西钢笔行楷" panose="02010800040101010101" charset="-122"/>
            </a:endParaRPr>
          </a:p>
        </p:txBody>
      </p:sp>
      <p:grpSp>
        <p:nvGrpSpPr>
          <p:cNvPr id="7" name="组合 6"/>
          <p:cNvGrpSpPr/>
          <p:nvPr/>
        </p:nvGrpSpPr>
        <p:grpSpPr>
          <a:xfrm>
            <a:off x="1020445" y="1649095"/>
            <a:ext cx="5013960" cy="2069465"/>
            <a:chOff x="1703" y="2525"/>
            <a:chExt cx="7896" cy="3259"/>
          </a:xfrm>
        </p:grpSpPr>
        <p:sp>
          <p:nvSpPr>
            <p:cNvPr id="4" name="矩形 3"/>
            <p:cNvSpPr/>
            <p:nvPr/>
          </p:nvSpPr>
          <p:spPr>
            <a:xfrm>
              <a:off x="1703" y="2525"/>
              <a:ext cx="7896" cy="2880"/>
            </a:xfrm>
            <a:prstGeom prst="rect">
              <a:avLst/>
            </a:prstGeom>
            <a:noFill/>
            <a:ln>
              <a:solidFill>
                <a:srgbClr val="55463D"/>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矩形 4"/>
            <p:cNvSpPr/>
            <p:nvPr/>
          </p:nvSpPr>
          <p:spPr>
            <a:xfrm>
              <a:off x="3729" y="5016"/>
              <a:ext cx="3844" cy="768"/>
            </a:xfrm>
            <a:prstGeom prst="rect">
              <a:avLst/>
            </a:prstGeom>
            <a:solidFill>
              <a:srgbClr val="5546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latin typeface="罗西钢笔行楷" panose="02010800040101010101" charset="-122"/>
                  <a:ea typeface="罗西钢笔行楷" panose="02010800040101010101" charset="-122"/>
                </a:rPr>
                <a:t>遇到的问题</a:t>
              </a:r>
              <a:endParaRPr lang="zh-CN" altLang="en-US">
                <a:latin typeface="罗西钢笔行楷" panose="02010800040101010101" charset="-122"/>
                <a:ea typeface="罗西钢笔行楷" panose="02010800040101010101" charset="-122"/>
              </a:endParaRPr>
            </a:p>
          </p:txBody>
        </p:sp>
      </p:grpSp>
      <p:sp>
        <p:nvSpPr>
          <p:cNvPr id="14" name="TextBox 23"/>
          <p:cNvSpPr txBox="1"/>
          <p:nvPr/>
        </p:nvSpPr>
        <p:spPr>
          <a:xfrm>
            <a:off x="1183005" y="1800860"/>
            <a:ext cx="4688840" cy="1060450"/>
          </a:xfrm>
          <a:prstGeom prst="rect">
            <a:avLst/>
          </a:prstGeom>
          <a:noFill/>
        </p:spPr>
        <p:txBody>
          <a:bodyPr wrap="square" rtlCol="0">
            <a:spAutoFit/>
          </a:bodyPr>
          <a:p>
            <a:pPr algn="ctr">
              <a:lnSpc>
                <a:spcPct val="150000"/>
              </a:lnSpc>
            </a:pPr>
            <a:r>
              <a:rPr lang="zh-CN" altLang="en-US" sz="1400" dirty="0">
                <a:solidFill>
                  <a:schemeClr val="tx1">
                    <a:lumMod val="65000"/>
                    <a:lumOff val="35000"/>
                  </a:schemeClr>
                </a:solidFill>
                <a:latin typeface="罗西钢笔行楷" panose="02010800040101010101" charset="-122"/>
                <a:ea typeface="罗西钢笔行楷" panose="02010800040101010101" charset="-122"/>
                <a:cs typeface="+mn-ea"/>
                <a:sym typeface="+mn-lt"/>
              </a:rPr>
              <a:t>在设置重试策略设置了重试次数，但是在重试登录的时候发现，重试次数没有生效，他陷入了</a:t>
            </a:r>
            <a:r>
              <a:rPr lang="en-US" altLang="zh-CN" sz="1400" dirty="0">
                <a:solidFill>
                  <a:schemeClr val="tx1">
                    <a:lumMod val="65000"/>
                    <a:lumOff val="35000"/>
                  </a:schemeClr>
                </a:solidFill>
                <a:latin typeface="罗西钢笔行楷" panose="02010800040101010101" charset="-122"/>
                <a:ea typeface="罗西钢笔行楷" panose="02010800040101010101" charset="-122"/>
                <a:cs typeface="+mn-ea"/>
                <a:sym typeface="+mn-lt"/>
              </a:rPr>
              <a:t>“</a:t>
            </a:r>
            <a:r>
              <a:rPr lang="zh-CN" altLang="en-US" sz="1400" dirty="0">
                <a:solidFill>
                  <a:schemeClr val="tx1">
                    <a:lumMod val="65000"/>
                    <a:lumOff val="35000"/>
                  </a:schemeClr>
                </a:solidFill>
                <a:latin typeface="罗西钢笔行楷" panose="02010800040101010101" charset="-122"/>
                <a:ea typeface="罗西钢笔行楷" panose="02010800040101010101" charset="-122"/>
                <a:cs typeface="+mn-ea"/>
                <a:sym typeface="+mn-lt"/>
              </a:rPr>
              <a:t>死循环</a:t>
            </a:r>
            <a:r>
              <a:rPr lang="en-US" altLang="zh-CN" sz="1400" dirty="0">
                <a:solidFill>
                  <a:schemeClr val="tx1">
                    <a:lumMod val="65000"/>
                    <a:lumOff val="35000"/>
                  </a:schemeClr>
                </a:solidFill>
                <a:latin typeface="罗西钢笔行楷" panose="02010800040101010101" charset="-122"/>
                <a:ea typeface="罗西钢笔行楷" panose="02010800040101010101" charset="-122"/>
                <a:cs typeface="+mn-ea"/>
                <a:sym typeface="+mn-lt"/>
              </a:rPr>
              <a:t>”</a:t>
            </a:r>
            <a:r>
              <a:rPr lang="zh-CN" altLang="en-US" sz="1400" dirty="0">
                <a:solidFill>
                  <a:schemeClr val="tx1">
                    <a:lumMod val="65000"/>
                    <a:lumOff val="35000"/>
                  </a:schemeClr>
                </a:solidFill>
                <a:latin typeface="罗西钢笔行楷" panose="02010800040101010101" charset="-122"/>
                <a:ea typeface="罗西钢笔行楷" panose="02010800040101010101" charset="-122"/>
                <a:cs typeface="+mn-ea"/>
                <a:sym typeface="+mn-lt"/>
              </a:rPr>
              <a:t>，一直在重试，直到内存溢出</a:t>
            </a:r>
            <a:endParaRPr lang="zh-CN" altLang="en-US" sz="1400" dirty="0">
              <a:solidFill>
                <a:schemeClr val="tx1">
                  <a:lumMod val="65000"/>
                  <a:lumOff val="35000"/>
                </a:schemeClr>
              </a:solidFill>
              <a:latin typeface="罗西钢笔行楷" panose="02010800040101010101" charset="-122"/>
              <a:ea typeface="罗西钢笔行楷" panose="02010800040101010101" charset="-122"/>
              <a:cs typeface="+mn-ea"/>
              <a:sym typeface="+mn-lt"/>
            </a:endParaRPr>
          </a:p>
        </p:txBody>
      </p:sp>
      <p:sp>
        <p:nvSpPr>
          <p:cNvPr id="13" name="矩形 12"/>
          <p:cNvSpPr/>
          <p:nvPr/>
        </p:nvSpPr>
        <p:spPr>
          <a:xfrm>
            <a:off x="6409690" y="1649095"/>
            <a:ext cx="4907280" cy="4436745"/>
          </a:xfrm>
          <a:prstGeom prst="rect">
            <a:avLst/>
          </a:prstGeom>
          <a:blipFill rotWithShape="1">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500"/>
                                        <p:tgtEl>
                                          <p:spTgt spid="24"/>
                                        </p:tgtEl>
                                      </p:cBhvr>
                                    </p:animEffect>
                                  </p:childTnLst>
                                </p:cTn>
                              </p:par>
                            </p:childTnLst>
                          </p:cTn>
                        </p:par>
                        <p:par>
                          <p:cTn id="8" fill="hold">
                            <p:stCondLst>
                              <p:cond delay="500"/>
                            </p:stCondLst>
                            <p:childTnLst>
                              <p:par>
                                <p:cTn id="9" presetID="14" presetClass="entr" presetSubtype="5"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randombar(vertical)">
                                      <p:cBhvr>
                                        <p:cTn id="11" dur="500"/>
                                        <p:tgtEl>
                                          <p:spTgt spid="2"/>
                                        </p:tgtEl>
                                      </p:cBhvr>
                                    </p:animEffect>
                                  </p:childTnLst>
                                </p:cTn>
                              </p:par>
                              <p:par>
                                <p:cTn id="12" presetID="12" presetClass="entr" presetSubtype="4" fill="hold" grpId="0" nodeType="with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additive="base">
                                        <p:cTn id="14" dur="500"/>
                                        <p:tgtEl>
                                          <p:spTgt spid="3"/>
                                        </p:tgtEl>
                                        <p:attrNameLst>
                                          <p:attrName>ppt_y</p:attrName>
                                        </p:attrNameLst>
                                      </p:cBhvr>
                                      <p:tavLst>
                                        <p:tav tm="0">
                                          <p:val>
                                            <p:strVal val="#ppt_y+#ppt_h*1.125000"/>
                                          </p:val>
                                        </p:tav>
                                        <p:tav tm="100000">
                                          <p:val>
                                            <p:strVal val="#ppt_y"/>
                                          </p:val>
                                        </p:tav>
                                      </p:tavLst>
                                    </p:anim>
                                    <p:animEffect transition="in" filter="wipe(up)">
                                      <p:cBhvr>
                                        <p:cTn id="15" dur="500"/>
                                        <p:tgtEl>
                                          <p:spTgt spid="3"/>
                                        </p:tgtEl>
                                      </p:cBhvr>
                                    </p:animEffect>
                                  </p:childTnLst>
                                </p:cTn>
                              </p:par>
                            </p:childTnLst>
                          </p:cTn>
                        </p:par>
                        <p:par>
                          <p:cTn id="16" fill="hold">
                            <p:stCondLst>
                              <p:cond delay="1000"/>
                            </p:stCondLst>
                            <p:childTnLst>
                              <p:par>
                                <p:cTn id="17" presetID="20" presetClass="entr" presetSubtype="0"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wedge">
                                      <p:cBhvr>
                                        <p:cTn id="19" dur="1000"/>
                                        <p:tgtEl>
                                          <p:spTgt spid="7"/>
                                        </p:tgtEl>
                                      </p:cBhvr>
                                    </p:animEffect>
                                  </p:childTnLst>
                                </p:cTn>
                              </p:par>
                            </p:childTnLst>
                          </p:cTn>
                        </p:par>
                        <p:par>
                          <p:cTn id="20" fill="hold">
                            <p:stCondLst>
                              <p:cond delay="2000"/>
                            </p:stCondLst>
                            <p:childTnLst>
                              <p:par>
                                <p:cTn id="21" presetID="42" presetClass="entr" presetSubtype="0" fill="hold" grpId="0" nodeType="after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anim calcmode="lin" valueType="num">
                                      <p:cBhvr>
                                        <p:cTn id="24" dur="500" fill="hold"/>
                                        <p:tgtEl>
                                          <p:spTgt spid="14"/>
                                        </p:tgtEl>
                                        <p:attrNameLst>
                                          <p:attrName>ppt_x</p:attrName>
                                        </p:attrNameLst>
                                      </p:cBhvr>
                                      <p:tavLst>
                                        <p:tav tm="0">
                                          <p:val>
                                            <p:strVal val="#ppt_x"/>
                                          </p:val>
                                        </p:tav>
                                        <p:tav tm="100000">
                                          <p:val>
                                            <p:strVal val="#ppt_x"/>
                                          </p:val>
                                        </p:tav>
                                      </p:tavLst>
                                    </p:anim>
                                    <p:anim calcmode="lin" valueType="num">
                                      <p:cBhvr>
                                        <p:cTn id="25" dur="500" fill="hold"/>
                                        <p:tgtEl>
                                          <p:spTgt spid="14"/>
                                        </p:tgtEl>
                                        <p:attrNameLst>
                                          <p:attrName>ppt_y</p:attrName>
                                        </p:attrNameLst>
                                      </p:cBhvr>
                                      <p:tavLst>
                                        <p:tav tm="0">
                                          <p:val>
                                            <p:strVal val="#ppt_y+.1"/>
                                          </p:val>
                                        </p:tav>
                                        <p:tav tm="100000">
                                          <p:val>
                                            <p:strVal val="#ppt_y"/>
                                          </p:val>
                                        </p:tav>
                                      </p:tavLst>
                                    </p:anim>
                                  </p:childTnLst>
                                </p:cTn>
                              </p:par>
                            </p:childTnLst>
                          </p:cTn>
                        </p:par>
                        <p:par>
                          <p:cTn id="26" fill="hold">
                            <p:stCondLst>
                              <p:cond delay="2500"/>
                            </p:stCondLst>
                            <p:childTnLst>
                              <p:par>
                                <p:cTn id="27" presetID="14" presetClass="entr" presetSubtype="5" fill="hold" grpId="0" nodeType="after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randombar(vertical)">
                                      <p:cBhvr>
                                        <p:cTn id="2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4" grpId="0" bldLvl="0" animBg="1"/>
      <p:bldP spid="13" grpId="0" bldLvl="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图片 23" descr="树枝"/>
          <p:cNvPicPr>
            <a:picLocks noChangeAspect="1"/>
          </p:cNvPicPr>
          <p:nvPr/>
        </p:nvPicPr>
        <p:blipFill>
          <a:blip r:embed="rId1"/>
          <a:stretch>
            <a:fillRect/>
          </a:stretch>
        </p:blipFill>
        <p:spPr>
          <a:xfrm>
            <a:off x="-107315" y="-313690"/>
            <a:ext cx="1713230" cy="1844040"/>
          </a:xfrm>
          <a:prstGeom prst="rect">
            <a:avLst/>
          </a:prstGeom>
        </p:spPr>
      </p:pic>
      <p:pic>
        <p:nvPicPr>
          <p:cNvPr id="4" name="图片 3"/>
          <p:cNvPicPr>
            <a:picLocks noChangeAspect="1"/>
          </p:cNvPicPr>
          <p:nvPr/>
        </p:nvPicPr>
        <p:blipFill>
          <a:blip r:embed="rId2"/>
          <a:stretch>
            <a:fillRect/>
          </a:stretch>
        </p:blipFill>
        <p:spPr>
          <a:xfrm>
            <a:off x="1893570" y="879475"/>
            <a:ext cx="8056880" cy="5571490"/>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图片 23" descr="树枝"/>
          <p:cNvPicPr>
            <a:picLocks noChangeAspect="1"/>
          </p:cNvPicPr>
          <p:nvPr/>
        </p:nvPicPr>
        <p:blipFill>
          <a:blip r:embed="rId1"/>
          <a:stretch>
            <a:fillRect/>
          </a:stretch>
        </p:blipFill>
        <p:spPr>
          <a:xfrm>
            <a:off x="-107315" y="-313690"/>
            <a:ext cx="1713230" cy="1844040"/>
          </a:xfrm>
          <a:prstGeom prst="rect">
            <a:avLst/>
          </a:prstGeom>
        </p:spPr>
      </p:pic>
      <p:pic>
        <p:nvPicPr>
          <p:cNvPr id="2" name="图片 1"/>
          <p:cNvPicPr>
            <a:picLocks noChangeAspect="1"/>
          </p:cNvPicPr>
          <p:nvPr/>
        </p:nvPicPr>
        <p:blipFill>
          <a:blip r:embed="rId2"/>
          <a:stretch>
            <a:fillRect/>
          </a:stretch>
        </p:blipFill>
        <p:spPr>
          <a:xfrm>
            <a:off x="2795905" y="-299720"/>
            <a:ext cx="6600190" cy="7457440"/>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未标题-1"/>
          <p:cNvPicPr>
            <a:picLocks noChangeAspect="1"/>
          </p:cNvPicPr>
          <p:nvPr/>
        </p:nvPicPr>
        <p:blipFill>
          <a:blip r:embed="rId1"/>
          <a:stretch>
            <a:fillRect/>
          </a:stretch>
        </p:blipFill>
        <p:spPr>
          <a:xfrm>
            <a:off x="4308475" y="429260"/>
            <a:ext cx="3445510" cy="643890"/>
          </a:xfrm>
          <a:prstGeom prst="rect">
            <a:avLst/>
          </a:prstGeom>
        </p:spPr>
      </p:pic>
      <p:sp>
        <p:nvSpPr>
          <p:cNvPr id="3" name="文本框 2"/>
          <p:cNvSpPr txBox="1"/>
          <p:nvPr/>
        </p:nvSpPr>
        <p:spPr>
          <a:xfrm>
            <a:off x="5039360" y="568325"/>
            <a:ext cx="2600960" cy="368300"/>
          </a:xfrm>
          <a:prstGeom prst="rect">
            <a:avLst/>
          </a:prstGeom>
          <a:noFill/>
        </p:spPr>
        <p:txBody>
          <a:bodyPr wrap="square" rtlCol="0">
            <a:spAutoFit/>
          </a:bodyPr>
          <a:lstStyle/>
          <a:p>
            <a:r>
              <a:rPr lang="zh-CN" altLang="en-US">
                <a:solidFill>
                  <a:srgbClr val="55463D"/>
                </a:solidFill>
                <a:latin typeface="罗西钢笔行楷" panose="02010800040101010101" charset="-122"/>
                <a:ea typeface="罗西钢笔行楷" panose="02010800040101010101" charset="-122"/>
              </a:rPr>
              <a:t>分析问题</a:t>
            </a:r>
            <a:endParaRPr lang="zh-CN" altLang="en-US">
              <a:solidFill>
                <a:srgbClr val="55463D"/>
              </a:solidFill>
              <a:latin typeface="罗西钢笔行楷" panose="02010800040101010101" charset="-122"/>
              <a:ea typeface="罗西钢笔行楷" panose="02010800040101010101" charset="-122"/>
            </a:endParaRPr>
          </a:p>
        </p:txBody>
      </p:sp>
      <p:pic>
        <p:nvPicPr>
          <p:cNvPr id="24" name="图片 23" descr="树枝"/>
          <p:cNvPicPr>
            <a:picLocks noChangeAspect="1"/>
          </p:cNvPicPr>
          <p:nvPr/>
        </p:nvPicPr>
        <p:blipFill>
          <a:blip r:embed="rId2"/>
          <a:stretch>
            <a:fillRect/>
          </a:stretch>
        </p:blipFill>
        <p:spPr>
          <a:xfrm>
            <a:off x="-107315" y="-313690"/>
            <a:ext cx="1713230" cy="1844040"/>
          </a:xfrm>
          <a:prstGeom prst="rect">
            <a:avLst/>
          </a:prstGeom>
        </p:spPr>
      </p:pic>
      <p:sp>
        <p:nvSpPr>
          <p:cNvPr id="6" name="矩形 5"/>
          <p:cNvSpPr/>
          <p:nvPr/>
        </p:nvSpPr>
        <p:spPr>
          <a:xfrm>
            <a:off x="5211445" y="1572895"/>
            <a:ext cx="6156960" cy="4709160"/>
          </a:xfrm>
          <a:prstGeom prst="rect">
            <a:avLst/>
          </a:prstGeom>
          <a:blipFill rotWithShape="1">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折角形 6"/>
          <p:cNvSpPr/>
          <p:nvPr/>
        </p:nvSpPr>
        <p:spPr>
          <a:xfrm>
            <a:off x="852805" y="1572895"/>
            <a:ext cx="4221480" cy="2360930"/>
          </a:xfrm>
          <a:prstGeom prst="foldedCorner">
            <a:avLst>
              <a:gd name="adj" fmla="val 29684"/>
            </a:avLst>
          </a:prstGeom>
          <a:noFill/>
          <a:ln>
            <a:solidFill>
              <a:srgbClr val="55463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折角形 7"/>
          <p:cNvSpPr/>
          <p:nvPr/>
        </p:nvSpPr>
        <p:spPr>
          <a:xfrm>
            <a:off x="852805" y="4073525"/>
            <a:ext cx="4221480" cy="2208530"/>
          </a:xfrm>
          <a:prstGeom prst="foldedCorner">
            <a:avLst>
              <a:gd name="adj" fmla="val 29684"/>
            </a:avLst>
          </a:prstGeom>
          <a:noFill/>
          <a:ln>
            <a:solidFill>
              <a:srgbClr val="55463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p:cNvSpPr txBox="1"/>
          <p:nvPr/>
        </p:nvSpPr>
        <p:spPr>
          <a:xfrm>
            <a:off x="974090" y="2301875"/>
            <a:ext cx="3970020" cy="170688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fontAlgn="auto">
              <a:lnSpc>
                <a:spcPct val="150000"/>
              </a:lnSpc>
            </a:pPr>
            <a:r>
              <a:rPr lang="zh-CN" altLang="en-US" sz="1400">
                <a:sym typeface="+mn-ea"/>
              </a:rPr>
              <a:t>在自定义段源重试源</a:t>
            </a:r>
            <a:r>
              <a:rPr lang="en-US" altLang="zh-CN" sz="1400">
                <a:sym typeface="+mn-ea"/>
              </a:rPr>
              <a:t>(</a:t>
            </a:r>
            <a:r>
              <a:rPr lang="zh-CN" altLang="en-US" sz="1400">
                <a:sym typeface="+mn-ea"/>
              </a:rPr>
              <a:t>apply</a:t>
            </a:r>
            <a:r>
              <a:rPr lang="en-US" altLang="zh-CN" sz="1400">
                <a:sym typeface="+mn-ea"/>
              </a:rPr>
              <a:t>)</a:t>
            </a:r>
            <a:r>
              <a:rPr lang="zh-CN" altLang="en-US" sz="1400">
                <a:sym typeface="+mn-ea"/>
              </a:rPr>
              <a:t>中进行的重试之前的执行逻辑 是在我们同一个重试者</a:t>
            </a:r>
            <a:r>
              <a:rPr lang="en-US" altLang="zh-CN" sz="1400">
                <a:sym typeface="+mn-ea"/>
              </a:rPr>
              <a:t>retry</a:t>
            </a:r>
            <a:r>
              <a:rPr lang="zh-CN" altLang="en-US" sz="1400">
                <a:sym typeface="+mn-ea"/>
              </a:rPr>
              <a:t>的监听下的，这里相当于新开了一个重试逻辑，所以没有让重试次数加1，而是令其重开一个</a:t>
            </a:r>
            <a:endParaRPr lang="zh-CN" altLang="en-US" sz="1400"/>
          </a:p>
          <a:p>
            <a:pPr algn="l" fontAlgn="auto">
              <a:lnSpc>
                <a:spcPct val="150000"/>
              </a:lnSpc>
            </a:pPr>
            <a:endParaRPr lang="zh-CN" altLang="en-US" sz="1400">
              <a:solidFill>
                <a:schemeClr val="tx1">
                  <a:lumMod val="65000"/>
                  <a:lumOff val="35000"/>
                </a:schemeClr>
              </a:solidFill>
              <a:latin typeface="罗西钢笔行楷" panose="02010800040101010101" charset="-122"/>
              <a:ea typeface="罗西钢笔行楷" panose="02010800040101010101" charset="-122"/>
              <a:sym typeface="+mn-ea"/>
            </a:endParaRPr>
          </a:p>
        </p:txBody>
      </p:sp>
      <p:sp>
        <p:nvSpPr>
          <p:cNvPr id="9" name="文本框 119"/>
          <p:cNvSpPr txBox="1"/>
          <p:nvPr/>
        </p:nvSpPr>
        <p:spPr>
          <a:xfrm>
            <a:off x="973858" y="1982504"/>
            <a:ext cx="1921186" cy="33718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zh-CN" altLang="en-US" sz="1600" b="1">
                <a:solidFill>
                  <a:schemeClr val="tx1">
                    <a:lumMod val="65000"/>
                    <a:lumOff val="35000"/>
                  </a:schemeClr>
                </a:solidFill>
                <a:latin typeface="罗西钢笔行楷" panose="02010800040101010101" charset="-122"/>
                <a:ea typeface="罗西钢笔行楷" panose="02010800040101010101" charset="-122"/>
                <a:sym typeface="+mn-ea"/>
              </a:rPr>
              <a:t>出现问题的原因</a:t>
            </a:r>
            <a:r>
              <a:rPr lang="zh-CN" altLang="en-US" sz="1600">
                <a:sym typeface="+mn-ea"/>
              </a:rPr>
              <a:t>：</a:t>
            </a:r>
            <a:endParaRPr lang="zh-CN" altLang="en-US" sz="1600" b="1" dirty="0">
              <a:solidFill>
                <a:schemeClr val="tx1">
                  <a:lumMod val="65000"/>
                  <a:lumOff val="35000"/>
                </a:schemeClr>
              </a:solidFill>
              <a:latin typeface="罗西钢笔行楷" panose="02010800040101010101" charset="-122"/>
              <a:ea typeface="罗西钢笔行楷" panose="02010800040101010101" charset="-122"/>
              <a:sym typeface="+mn-ea"/>
            </a:endParaRPr>
          </a:p>
        </p:txBody>
      </p:sp>
      <p:sp>
        <p:nvSpPr>
          <p:cNvPr id="10" name="文本框 9"/>
          <p:cNvSpPr txBox="1"/>
          <p:nvPr/>
        </p:nvSpPr>
        <p:spPr>
          <a:xfrm>
            <a:off x="974090" y="4730115"/>
            <a:ext cx="3970020" cy="106045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fontAlgn="auto">
              <a:lnSpc>
                <a:spcPct val="150000"/>
              </a:lnSpc>
            </a:pPr>
            <a:r>
              <a:rPr lang="zh-CN" altLang="en-US" sz="1400">
                <a:sym typeface="+mn-ea"/>
              </a:rPr>
              <a:t>apply之中的逻辑不能在同一个</a:t>
            </a:r>
            <a:r>
              <a:rPr lang="en-US" altLang="zh-CN" sz="1400">
                <a:sym typeface="+mn-ea"/>
              </a:rPr>
              <a:t>retryer</a:t>
            </a:r>
            <a:r>
              <a:rPr lang="zh-CN" altLang="en-US" sz="1400">
                <a:sym typeface="+mn-ea"/>
              </a:rPr>
              <a:t>的监听下的重试逻辑。将这部分逻辑抽取出来。</a:t>
            </a:r>
            <a:endParaRPr lang="zh-CN" altLang="en-US" sz="1400">
              <a:sym typeface="+mn-ea"/>
            </a:endParaRPr>
          </a:p>
          <a:p>
            <a:pPr algn="l" fontAlgn="auto">
              <a:lnSpc>
                <a:spcPct val="150000"/>
              </a:lnSpc>
            </a:pPr>
            <a:endParaRPr lang="zh-CN" altLang="en-US" sz="1400">
              <a:solidFill>
                <a:schemeClr val="tx1">
                  <a:lumMod val="65000"/>
                  <a:lumOff val="35000"/>
                </a:schemeClr>
              </a:solidFill>
              <a:latin typeface="罗西钢笔行楷" panose="02010800040101010101" charset="-122"/>
              <a:ea typeface="罗西钢笔行楷" panose="02010800040101010101" charset="-122"/>
              <a:sym typeface="+mn-ea"/>
            </a:endParaRPr>
          </a:p>
        </p:txBody>
      </p:sp>
      <p:sp>
        <p:nvSpPr>
          <p:cNvPr id="11" name="文本框 119"/>
          <p:cNvSpPr txBox="1"/>
          <p:nvPr/>
        </p:nvSpPr>
        <p:spPr>
          <a:xfrm>
            <a:off x="973858" y="4410744"/>
            <a:ext cx="1921186" cy="33718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zh-CN" altLang="en-US" sz="1600" b="1">
                <a:solidFill>
                  <a:schemeClr val="tx1">
                    <a:lumMod val="65000"/>
                    <a:lumOff val="35000"/>
                  </a:schemeClr>
                </a:solidFill>
                <a:latin typeface="罗西钢笔行楷" panose="02010800040101010101" charset="-122"/>
                <a:ea typeface="罗西钢笔行楷" panose="02010800040101010101" charset="-122"/>
                <a:sym typeface="+mn-ea"/>
              </a:rPr>
              <a:t>解决方法</a:t>
            </a:r>
            <a:r>
              <a:rPr lang="zh-CN" altLang="en-US" sz="1600">
                <a:sym typeface="+mn-ea"/>
              </a:rPr>
              <a:t>：</a:t>
            </a:r>
            <a:endParaRPr lang="zh-CN" altLang="en-US" sz="1600" b="1" dirty="0">
              <a:solidFill>
                <a:schemeClr val="tx1">
                  <a:lumMod val="65000"/>
                  <a:lumOff val="35000"/>
                </a:schemeClr>
              </a:solidFill>
              <a:latin typeface="罗西钢笔行楷" panose="02010800040101010101" charset="-122"/>
              <a:ea typeface="罗西钢笔行楷" panose="02010800040101010101" charset="-122"/>
              <a:sym typeface="+mn-ea"/>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500"/>
                                        <p:tgtEl>
                                          <p:spTgt spid="24"/>
                                        </p:tgtEl>
                                      </p:cBhvr>
                                    </p:animEffect>
                                  </p:childTnLst>
                                </p:cTn>
                              </p:par>
                            </p:childTnLst>
                          </p:cTn>
                        </p:par>
                        <p:par>
                          <p:cTn id="8" fill="hold">
                            <p:stCondLst>
                              <p:cond delay="500"/>
                            </p:stCondLst>
                            <p:childTnLst>
                              <p:par>
                                <p:cTn id="9" presetID="14" presetClass="entr" presetSubtype="5"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randombar(vertical)">
                                      <p:cBhvr>
                                        <p:cTn id="11" dur="500"/>
                                        <p:tgtEl>
                                          <p:spTgt spid="2"/>
                                        </p:tgtEl>
                                      </p:cBhvr>
                                    </p:animEffect>
                                  </p:childTnLst>
                                </p:cTn>
                              </p:par>
                              <p:par>
                                <p:cTn id="12" presetID="12" presetClass="entr" presetSubtype="4" fill="hold" grpId="0" nodeType="with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additive="base">
                                        <p:cTn id="14" dur="500"/>
                                        <p:tgtEl>
                                          <p:spTgt spid="3"/>
                                        </p:tgtEl>
                                        <p:attrNameLst>
                                          <p:attrName>ppt_y</p:attrName>
                                        </p:attrNameLst>
                                      </p:cBhvr>
                                      <p:tavLst>
                                        <p:tav tm="0">
                                          <p:val>
                                            <p:strVal val="#ppt_y+#ppt_h*1.125000"/>
                                          </p:val>
                                        </p:tav>
                                        <p:tav tm="100000">
                                          <p:val>
                                            <p:strVal val="#ppt_y"/>
                                          </p:val>
                                        </p:tav>
                                      </p:tavLst>
                                    </p:anim>
                                    <p:animEffect transition="in" filter="wipe(up)">
                                      <p:cBhvr>
                                        <p:cTn id="15" dur="500"/>
                                        <p:tgtEl>
                                          <p:spTgt spid="3"/>
                                        </p:tgtEl>
                                      </p:cBhvr>
                                    </p:animEffect>
                                  </p:childTnLst>
                                </p:cTn>
                              </p:par>
                            </p:childTnLst>
                          </p:cTn>
                        </p:par>
                        <p:par>
                          <p:cTn id="16" fill="hold">
                            <p:stCondLst>
                              <p:cond delay="1000"/>
                            </p:stCondLst>
                            <p:childTnLst>
                              <p:par>
                                <p:cTn id="17" presetID="20" presetClass="entr" presetSubtype="0" fill="hold" grpId="0"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wedge">
                                      <p:cBhvr>
                                        <p:cTn id="19" dur="500"/>
                                        <p:tgtEl>
                                          <p:spTgt spid="7"/>
                                        </p:tgtEl>
                                      </p:cBhvr>
                                    </p:animEffect>
                                  </p:childTnLst>
                                </p:cTn>
                              </p:par>
                            </p:childTnLst>
                          </p:cTn>
                        </p:par>
                        <p:par>
                          <p:cTn id="20" fill="hold">
                            <p:stCondLst>
                              <p:cond delay="1500"/>
                            </p:stCondLst>
                            <p:childTnLst>
                              <p:par>
                                <p:cTn id="21" presetID="22" presetClass="entr" presetSubtype="8" fill="hold" grpId="0" nodeType="after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wipe(left)">
                                      <p:cBhvr>
                                        <p:cTn id="23" dur="500"/>
                                        <p:tgtEl>
                                          <p:spTgt spid="9"/>
                                        </p:tgtEl>
                                      </p:cBhvr>
                                    </p:animEffect>
                                  </p:childTnLst>
                                </p:cTn>
                              </p:par>
                              <p:par>
                                <p:cTn id="24" presetID="12" presetClass="entr" presetSubtype="4" fill="hold" grpId="0" nodeType="withEffect">
                                  <p:stCondLst>
                                    <p:cond delay="0"/>
                                  </p:stCondLst>
                                  <p:childTnLst>
                                    <p:set>
                                      <p:cBhvr>
                                        <p:cTn id="25" dur="1" fill="hold">
                                          <p:stCondLst>
                                            <p:cond delay="0"/>
                                          </p:stCondLst>
                                        </p:cTn>
                                        <p:tgtEl>
                                          <p:spTgt spid="19"/>
                                        </p:tgtEl>
                                        <p:attrNameLst>
                                          <p:attrName>style.visibility</p:attrName>
                                        </p:attrNameLst>
                                      </p:cBhvr>
                                      <p:to>
                                        <p:strVal val="visible"/>
                                      </p:to>
                                    </p:set>
                                    <p:anim calcmode="lin" valueType="num">
                                      <p:cBhvr additive="base">
                                        <p:cTn id="26" dur="500"/>
                                        <p:tgtEl>
                                          <p:spTgt spid="19"/>
                                        </p:tgtEl>
                                        <p:attrNameLst>
                                          <p:attrName>ppt_y</p:attrName>
                                        </p:attrNameLst>
                                      </p:cBhvr>
                                      <p:tavLst>
                                        <p:tav tm="0">
                                          <p:val>
                                            <p:strVal val="#ppt_y+#ppt_h*1.125000"/>
                                          </p:val>
                                        </p:tav>
                                        <p:tav tm="100000">
                                          <p:val>
                                            <p:strVal val="#ppt_y"/>
                                          </p:val>
                                        </p:tav>
                                      </p:tavLst>
                                    </p:anim>
                                    <p:animEffect transition="in" filter="wipe(up)">
                                      <p:cBhvr>
                                        <p:cTn id="27" dur="500"/>
                                        <p:tgtEl>
                                          <p:spTgt spid="19"/>
                                        </p:tgtEl>
                                      </p:cBhvr>
                                    </p:animEffect>
                                  </p:childTnLst>
                                </p:cTn>
                              </p:par>
                            </p:childTnLst>
                          </p:cTn>
                        </p:par>
                        <p:par>
                          <p:cTn id="28" fill="hold">
                            <p:stCondLst>
                              <p:cond delay="2000"/>
                            </p:stCondLst>
                            <p:childTnLst>
                              <p:par>
                                <p:cTn id="29" presetID="20" presetClass="entr" presetSubtype="0" fill="hold" grpId="0" nodeType="after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wedge">
                                      <p:cBhvr>
                                        <p:cTn id="31" dur="500"/>
                                        <p:tgtEl>
                                          <p:spTgt spid="8"/>
                                        </p:tgtEl>
                                      </p:cBhvr>
                                    </p:animEffect>
                                  </p:childTnLst>
                                </p:cTn>
                              </p:par>
                            </p:childTnLst>
                          </p:cTn>
                        </p:par>
                        <p:par>
                          <p:cTn id="32" fill="hold">
                            <p:stCondLst>
                              <p:cond delay="2500"/>
                            </p:stCondLst>
                            <p:childTnLst>
                              <p:par>
                                <p:cTn id="33" presetID="22" presetClass="entr" presetSubtype="8" fill="hold" grpId="0" nodeType="after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wipe(left)">
                                      <p:cBhvr>
                                        <p:cTn id="35" dur="500"/>
                                        <p:tgtEl>
                                          <p:spTgt spid="11"/>
                                        </p:tgtEl>
                                      </p:cBhvr>
                                    </p:animEffect>
                                  </p:childTnLst>
                                </p:cTn>
                              </p:par>
                              <p:par>
                                <p:cTn id="36" presetID="12" presetClass="entr" presetSubtype="4" fill="hold" grpId="0" nodeType="withEffect">
                                  <p:stCondLst>
                                    <p:cond delay="0"/>
                                  </p:stCondLst>
                                  <p:childTnLst>
                                    <p:set>
                                      <p:cBhvr>
                                        <p:cTn id="37" dur="1" fill="hold">
                                          <p:stCondLst>
                                            <p:cond delay="0"/>
                                          </p:stCondLst>
                                        </p:cTn>
                                        <p:tgtEl>
                                          <p:spTgt spid="10"/>
                                        </p:tgtEl>
                                        <p:attrNameLst>
                                          <p:attrName>style.visibility</p:attrName>
                                        </p:attrNameLst>
                                      </p:cBhvr>
                                      <p:to>
                                        <p:strVal val="visible"/>
                                      </p:to>
                                    </p:set>
                                    <p:anim calcmode="lin" valueType="num">
                                      <p:cBhvr additive="base">
                                        <p:cTn id="38" dur="500"/>
                                        <p:tgtEl>
                                          <p:spTgt spid="10"/>
                                        </p:tgtEl>
                                        <p:attrNameLst>
                                          <p:attrName>ppt_y</p:attrName>
                                        </p:attrNameLst>
                                      </p:cBhvr>
                                      <p:tavLst>
                                        <p:tav tm="0">
                                          <p:val>
                                            <p:strVal val="#ppt_y+#ppt_h*1.125000"/>
                                          </p:val>
                                        </p:tav>
                                        <p:tav tm="100000">
                                          <p:val>
                                            <p:strVal val="#ppt_y"/>
                                          </p:val>
                                        </p:tav>
                                      </p:tavLst>
                                    </p:anim>
                                    <p:animEffect transition="in" filter="wipe(up)">
                                      <p:cBhvr>
                                        <p:cTn id="39" dur="500"/>
                                        <p:tgtEl>
                                          <p:spTgt spid="10"/>
                                        </p:tgtEl>
                                      </p:cBhvr>
                                    </p:animEffect>
                                  </p:childTnLst>
                                </p:cTn>
                              </p:par>
                            </p:childTnLst>
                          </p:cTn>
                        </p:par>
                        <p:par>
                          <p:cTn id="40" fill="hold">
                            <p:stCondLst>
                              <p:cond delay="3000"/>
                            </p:stCondLst>
                            <p:childTnLst>
                              <p:par>
                                <p:cTn id="41" presetID="14" presetClass="entr" presetSubtype="5" fill="hold" grpId="0" nodeType="afterEffect">
                                  <p:stCondLst>
                                    <p:cond delay="0"/>
                                  </p:stCondLst>
                                  <p:childTnLst>
                                    <p:set>
                                      <p:cBhvr>
                                        <p:cTn id="42" dur="1" fill="hold">
                                          <p:stCondLst>
                                            <p:cond delay="0"/>
                                          </p:stCondLst>
                                        </p:cTn>
                                        <p:tgtEl>
                                          <p:spTgt spid="6"/>
                                        </p:tgtEl>
                                        <p:attrNameLst>
                                          <p:attrName>style.visibility</p:attrName>
                                        </p:attrNameLst>
                                      </p:cBhvr>
                                      <p:to>
                                        <p:strVal val="visible"/>
                                      </p:to>
                                    </p:set>
                                    <p:animEffect transition="in" filter="randombar(vertical)">
                                      <p:cBhvr>
                                        <p:cTn id="4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bldLvl="0" animBg="1"/>
      <p:bldP spid="7" grpId="0" bldLvl="0" animBg="1"/>
      <p:bldP spid="8" grpId="0" bldLvl="0" animBg="1"/>
      <p:bldP spid="19" grpId="0"/>
      <p:bldP spid="9" grpId="0"/>
      <p:bldP spid="10" grpId="0"/>
      <p:bldP spid="11"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图片 23" descr="树枝"/>
          <p:cNvPicPr>
            <a:picLocks noChangeAspect="1"/>
          </p:cNvPicPr>
          <p:nvPr/>
        </p:nvPicPr>
        <p:blipFill>
          <a:blip r:embed="rId1"/>
          <a:stretch>
            <a:fillRect/>
          </a:stretch>
        </p:blipFill>
        <p:spPr>
          <a:xfrm>
            <a:off x="-107315" y="-313690"/>
            <a:ext cx="1713230" cy="1844040"/>
          </a:xfrm>
          <a:prstGeom prst="rect">
            <a:avLst/>
          </a:prstGeom>
        </p:spPr>
      </p:pic>
      <p:pic>
        <p:nvPicPr>
          <p:cNvPr id="2" name="图片 1"/>
          <p:cNvPicPr>
            <a:picLocks noChangeAspect="1"/>
          </p:cNvPicPr>
          <p:nvPr/>
        </p:nvPicPr>
        <p:blipFill>
          <a:blip r:embed="rId2"/>
          <a:stretch>
            <a:fillRect/>
          </a:stretch>
        </p:blipFill>
        <p:spPr>
          <a:xfrm>
            <a:off x="1605915" y="2540"/>
            <a:ext cx="7837805" cy="6628765"/>
          </a:xfrm>
          <a:prstGeom prst="rect">
            <a:avLst/>
          </a:prstGeom>
        </p:spPr>
      </p:pic>
      <p:pic>
        <p:nvPicPr>
          <p:cNvPr id="3" name="图片 2"/>
          <p:cNvPicPr>
            <a:picLocks noChangeAspect="1"/>
          </p:cNvPicPr>
          <p:nvPr/>
        </p:nvPicPr>
        <p:blipFill>
          <a:blip r:embed="rId3"/>
          <a:stretch>
            <a:fillRect/>
          </a:stretch>
        </p:blipFill>
        <p:spPr>
          <a:xfrm>
            <a:off x="1503045" y="200025"/>
            <a:ext cx="8390255" cy="6457315"/>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horizontal)">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图片 23" descr="树枝"/>
          <p:cNvPicPr>
            <a:picLocks noChangeAspect="1"/>
          </p:cNvPicPr>
          <p:nvPr/>
        </p:nvPicPr>
        <p:blipFill>
          <a:blip r:embed="rId1"/>
          <a:stretch>
            <a:fillRect/>
          </a:stretch>
        </p:blipFill>
        <p:spPr>
          <a:xfrm>
            <a:off x="-107315" y="-313690"/>
            <a:ext cx="1713230" cy="1844040"/>
          </a:xfrm>
          <a:prstGeom prst="rect">
            <a:avLst/>
          </a:prstGeom>
        </p:spPr>
      </p:pic>
      <p:pic>
        <p:nvPicPr>
          <p:cNvPr id="2" name="图片 1"/>
          <p:cNvPicPr>
            <a:picLocks noChangeAspect="1"/>
          </p:cNvPicPr>
          <p:nvPr/>
        </p:nvPicPr>
        <p:blipFill>
          <a:blip r:embed="rId2"/>
          <a:stretch>
            <a:fillRect/>
          </a:stretch>
        </p:blipFill>
        <p:spPr>
          <a:xfrm>
            <a:off x="290830" y="719455"/>
            <a:ext cx="11609705" cy="5419090"/>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圆圈"/>
          <p:cNvPicPr>
            <a:picLocks noChangeAspect="1"/>
          </p:cNvPicPr>
          <p:nvPr/>
        </p:nvPicPr>
        <p:blipFill>
          <a:blip r:embed="rId1"/>
          <a:stretch>
            <a:fillRect/>
          </a:stretch>
        </p:blipFill>
        <p:spPr>
          <a:xfrm>
            <a:off x="1183640" y="1821815"/>
            <a:ext cx="3086735" cy="3081020"/>
          </a:xfrm>
          <a:prstGeom prst="rect">
            <a:avLst/>
          </a:prstGeom>
        </p:spPr>
      </p:pic>
      <p:grpSp>
        <p:nvGrpSpPr>
          <p:cNvPr id="13" name="组合 12"/>
          <p:cNvGrpSpPr/>
          <p:nvPr/>
        </p:nvGrpSpPr>
        <p:grpSpPr>
          <a:xfrm>
            <a:off x="2583180" y="2446020"/>
            <a:ext cx="323215" cy="456565"/>
            <a:chOff x="8953" y="3127"/>
            <a:chExt cx="658" cy="928"/>
          </a:xfrm>
        </p:grpSpPr>
        <p:cxnSp>
          <p:nvCxnSpPr>
            <p:cNvPr id="10" name="直接连接符 9"/>
            <p:cNvCxnSpPr/>
            <p:nvPr/>
          </p:nvCxnSpPr>
          <p:spPr>
            <a:xfrm>
              <a:off x="8953" y="3127"/>
              <a:ext cx="659" cy="0"/>
            </a:xfrm>
            <a:prstGeom prst="line">
              <a:avLst/>
            </a:prstGeom>
            <a:ln w="19050">
              <a:solidFill>
                <a:srgbClr val="55463D"/>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8953" y="3127"/>
              <a:ext cx="0" cy="929"/>
            </a:xfrm>
            <a:prstGeom prst="line">
              <a:avLst/>
            </a:prstGeom>
            <a:ln w="19050">
              <a:solidFill>
                <a:srgbClr val="55463D"/>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9600" y="3127"/>
              <a:ext cx="0" cy="929"/>
            </a:xfrm>
            <a:prstGeom prst="line">
              <a:avLst/>
            </a:prstGeom>
            <a:ln w="19050">
              <a:solidFill>
                <a:srgbClr val="55463D"/>
              </a:solidFill>
            </a:ln>
          </p:spPr>
          <p:style>
            <a:lnRef idx="1">
              <a:schemeClr val="accent1"/>
            </a:lnRef>
            <a:fillRef idx="0">
              <a:schemeClr val="accent1"/>
            </a:fillRef>
            <a:effectRef idx="0">
              <a:schemeClr val="accent1"/>
            </a:effectRef>
            <a:fontRef idx="minor">
              <a:schemeClr val="tx1"/>
            </a:fontRef>
          </p:style>
        </p:cxnSp>
      </p:grpSp>
      <p:grpSp>
        <p:nvGrpSpPr>
          <p:cNvPr id="14" name="组合 13"/>
          <p:cNvGrpSpPr/>
          <p:nvPr/>
        </p:nvGrpSpPr>
        <p:grpSpPr>
          <a:xfrm flipV="1">
            <a:off x="2583180" y="3950970"/>
            <a:ext cx="323215" cy="456565"/>
            <a:chOff x="8953" y="3127"/>
            <a:chExt cx="658" cy="928"/>
          </a:xfrm>
        </p:grpSpPr>
        <p:cxnSp>
          <p:nvCxnSpPr>
            <p:cNvPr id="15" name="直接连接符 14"/>
            <p:cNvCxnSpPr/>
            <p:nvPr/>
          </p:nvCxnSpPr>
          <p:spPr>
            <a:xfrm>
              <a:off x="8953" y="3127"/>
              <a:ext cx="659" cy="0"/>
            </a:xfrm>
            <a:prstGeom prst="line">
              <a:avLst/>
            </a:prstGeom>
            <a:ln w="19050">
              <a:solidFill>
                <a:srgbClr val="55463D"/>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8953" y="3127"/>
              <a:ext cx="0" cy="929"/>
            </a:xfrm>
            <a:prstGeom prst="line">
              <a:avLst/>
            </a:prstGeom>
            <a:ln w="19050">
              <a:solidFill>
                <a:srgbClr val="55463D"/>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9600" y="3127"/>
              <a:ext cx="0" cy="929"/>
            </a:xfrm>
            <a:prstGeom prst="line">
              <a:avLst/>
            </a:prstGeom>
            <a:ln w="19050">
              <a:solidFill>
                <a:srgbClr val="55463D"/>
              </a:solidFill>
            </a:ln>
          </p:spPr>
          <p:style>
            <a:lnRef idx="1">
              <a:schemeClr val="accent1"/>
            </a:lnRef>
            <a:fillRef idx="0">
              <a:schemeClr val="accent1"/>
            </a:fillRef>
            <a:effectRef idx="0">
              <a:schemeClr val="accent1"/>
            </a:effectRef>
            <a:fontRef idx="minor">
              <a:schemeClr val="tx1"/>
            </a:fontRef>
          </p:style>
        </p:cxnSp>
      </p:grpSp>
      <p:sp>
        <p:nvSpPr>
          <p:cNvPr id="5" name="文本框 4"/>
          <p:cNvSpPr txBox="1"/>
          <p:nvPr/>
        </p:nvSpPr>
        <p:spPr>
          <a:xfrm>
            <a:off x="1984375" y="2988945"/>
            <a:ext cx="1521460" cy="579120"/>
          </a:xfrm>
          <a:prstGeom prst="rect">
            <a:avLst/>
          </a:prstGeom>
          <a:noFill/>
        </p:spPr>
        <p:txBody>
          <a:bodyPr wrap="square" rtlCol="0">
            <a:spAutoFit/>
          </a:bodyPr>
          <a:lstStyle/>
          <a:p>
            <a:pPr algn="ctr"/>
            <a:r>
              <a:rPr lang="zh-CN" altLang="en-US" sz="3200">
                <a:solidFill>
                  <a:srgbClr val="55463D"/>
                </a:solidFill>
                <a:latin typeface="罗西钢笔行楷" panose="02010800040101010101" charset="-122"/>
                <a:ea typeface="罗西钢笔行楷" panose="02010800040101010101" charset="-122"/>
              </a:rPr>
              <a:t>目 录</a:t>
            </a:r>
            <a:endParaRPr lang="zh-CN" altLang="en-US" sz="3200">
              <a:solidFill>
                <a:srgbClr val="55463D"/>
              </a:solidFill>
              <a:latin typeface="罗西钢笔行楷" panose="02010800040101010101" charset="-122"/>
              <a:ea typeface="罗西钢笔行楷" panose="02010800040101010101" charset="-122"/>
            </a:endParaRPr>
          </a:p>
        </p:txBody>
      </p:sp>
      <p:sp>
        <p:nvSpPr>
          <p:cNvPr id="6" name="文本框 5"/>
          <p:cNvSpPr txBox="1"/>
          <p:nvPr/>
        </p:nvSpPr>
        <p:spPr>
          <a:xfrm>
            <a:off x="1965960" y="3493135"/>
            <a:ext cx="1521460" cy="457200"/>
          </a:xfrm>
          <a:prstGeom prst="rect">
            <a:avLst/>
          </a:prstGeom>
          <a:noFill/>
        </p:spPr>
        <p:txBody>
          <a:bodyPr wrap="square" rtlCol="0">
            <a:spAutoFit/>
          </a:bodyPr>
          <a:lstStyle/>
          <a:p>
            <a:pPr algn="ctr"/>
            <a:r>
              <a:rPr lang="en-US" altLang="zh-CN" sz="2400">
                <a:solidFill>
                  <a:srgbClr val="55463D"/>
                </a:solidFill>
                <a:latin typeface="罗西钢笔行楷" panose="02010800040101010101" charset="-122"/>
                <a:ea typeface="罗西钢笔行楷" panose="02010800040101010101" charset="-122"/>
              </a:rPr>
              <a:t>Contents</a:t>
            </a:r>
            <a:endParaRPr lang="en-US" altLang="zh-CN" sz="2400">
              <a:solidFill>
                <a:srgbClr val="55463D"/>
              </a:solidFill>
              <a:latin typeface="罗西钢笔行楷" panose="02010800040101010101" charset="-122"/>
              <a:ea typeface="罗西钢笔行楷" panose="02010800040101010101" charset="-122"/>
            </a:endParaRPr>
          </a:p>
        </p:txBody>
      </p:sp>
      <p:sp>
        <p:nvSpPr>
          <p:cNvPr id="7" name="文本框 6"/>
          <p:cNvSpPr txBox="1"/>
          <p:nvPr/>
        </p:nvSpPr>
        <p:spPr>
          <a:xfrm>
            <a:off x="5369560" y="2122805"/>
            <a:ext cx="859790" cy="3006090"/>
          </a:xfrm>
          <a:prstGeom prst="rect">
            <a:avLst/>
          </a:prstGeom>
          <a:noFill/>
        </p:spPr>
        <p:txBody>
          <a:bodyPr vert="eaVert" wrap="square" rtlCol="0">
            <a:spAutoFit/>
          </a:bodyPr>
          <a:lstStyle/>
          <a:p>
            <a:pPr algn="dist"/>
            <a:r>
              <a:rPr lang="zh-CN" altLang="en-US" sz="2400">
                <a:solidFill>
                  <a:srgbClr val="55463D"/>
                </a:solidFill>
                <a:latin typeface="罗西钢笔行楷" panose="02010800040101010101" charset="-122"/>
                <a:ea typeface="罗西钢笔行楷" panose="02010800040101010101" charset="-122"/>
                <a:sym typeface="+mn-ea"/>
              </a:rPr>
              <a:t>初步认识</a:t>
            </a:r>
            <a:endParaRPr lang="zh-CN" altLang="en-US" sz="2400">
              <a:solidFill>
                <a:srgbClr val="55463D"/>
              </a:solidFill>
              <a:latin typeface="罗西钢笔行楷" panose="02010800040101010101" charset="-122"/>
              <a:ea typeface="罗西钢笔行楷" panose="02010800040101010101" charset="-122"/>
              <a:sym typeface="+mn-ea"/>
            </a:endParaRPr>
          </a:p>
          <a:p>
            <a:pPr algn="dist"/>
            <a:r>
              <a:rPr lang="en-US" altLang="zh-CN" sz="2000">
                <a:solidFill>
                  <a:srgbClr val="55463D"/>
                </a:solidFill>
                <a:latin typeface="罗西钢笔行楷" panose="02010800040101010101" charset="-122"/>
                <a:ea typeface="罗西钢笔行楷" panose="02010800040101010101" charset="-122"/>
              </a:rPr>
              <a:t>first</a:t>
            </a:r>
            <a:r>
              <a:rPr lang="zh-CN" altLang="en-US" sz="2000">
                <a:solidFill>
                  <a:srgbClr val="55463D"/>
                </a:solidFill>
                <a:latin typeface="罗西钢笔行楷" panose="02010800040101010101" charset="-122"/>
                <a:ea typeface="罗西钢笔行楷" panose="02010800040101010101" charset="-122"/>
              </a:rPr>
              <a:t> understanding</a:t>
            </a:r>
            <a:endParaRPr lang="zh-CN" altLang="en-US" sz="2000">
              <a:solidFill>
                <a:srgbClr val="55463D"/>
              </a:solidFill>
              <a:latin typeface="罗西钢笔行楷" panose="02010800040101010101" charset="-122"/>
              <a:ea typeface="罗西钢笔行楷" panose="02010800040101010101" charset="-122"/>
            </a:endParaRPr>
          </a:p>
        </p:txBody>
      </p:sp>
      <p:pic>
        <p:nvPicPr>
          <p:cNvPr id="8" name="图片 7" descr="箭头"/>
          <p:cNvPicPr>
            <a:picLocks noChangeAspect="1"/>
          </p:cNvPicPr>
          <p:nvPr/>
        </p:nvPicPr>
        <p:blipFill>
          <a:blip r:embed="rId2"/>
          <a:stretch>
            <a:fillRect/>
          </a:stretch>
        </p:blipFill>
        <p:spPr>
          <a:xfrm rot="5400000">
            <a:off x="5533390" y="1390650"/>
            <a:ext cx="537210" cy="271145"/>
          </a:xfrm>
          <a:prstGeom prst="rect">
            <a:avLst/>
          </a:prstGeom>
        </p:spPr>
      </p:pic>
      <p:sp>
        <p:nvSpPr>
          <p:cNvPr id="18" name="文本框 17"/>
          <p:cNvSpPr txBox="1"/>
          <p:nvPr/>
        </p:nvSpPr>
        <p:spPr>
          <a:xfrm>
            <a:off x="6809105" y="2122805"/>
            <a:ext cx="859790" cy="3006090"/>
          </a:xfrm>
          <a:prstGeom prst="rect">
            <a:avLst/>
          </a:prstGeom>
          <a:noFill/>
        </p:spPr>
        <p:txBody>
          <a:bodyPr vert="eaVert" wrap="square" rtlCol="0">
            <a:spAutoFit/>
          </a:bodyPr>
          <a:lstStyle/>
          <a:p>
            <a:pPr algn="dist"/>
            <a:r>
              <a:rPr lang="zh-CN" altLang="en-US" sz="2400">
                <a:solidFill>
                  <a:srgbClr val="55463D"/>
                </a:solidFill>
                <a:latin typeface="罗西钢笔行楷" panose="02010800040101010101" charset="-122"/>
                <a:ea typeface="罗西钢笔行楷" panose="02010800040101010101" charset="-122"/>
              </a:rPr>
              <a:t>基本运用</a:t>
            </a:r>
            <a:endParaRPr lang="zh-CN" altLang="en-US" sz="2400">
              <a:solidFill>
                <a:srgbClr val="55463D"/>
              </a:solidFill>
              <a:latin typeface="罗西钢笔行楷" panose="02010800040101010101" charset="-122"/>
              <a:ea typeface="罗西钢笔行楷" panose="02010800040101010101" charset="-122"/>
            </a:endParaRPr>
          </a:p>
          <a:p>
            <a:pPr algn="dist"/>
            <a:r>
              <a:rPr lang="zh-CN" altLang="en-US" sz="2000">
                <a:solidFill>
                  <a:srgbClr val="55463D"/>
                </a:solidFill>
                <a:latin typeface="罗西钢笔行楷" panose="02010800040101010101" charset="-122"/>
                <a:ea typeface="罗西钢笔行楷" panose="02010800040101010101" charset="-122"/>
              </a:rPr>
              <a:t>Basic application </a:t>
            </a:r>
            <a:endParaRPr lang="zh-CN" altLang="en-US" sz="2000">
              <a:solidFill>
                <a:srgbClr val="55463D"/>
              </a:solidFill>
              <a:latin typeface="罗西钢笔行楷" panose="02010800040101010101" charset="-122"/>
              <a:ea typeface="罗西钢笔行楷" panose="02010800040101010101" charset="-122"/>
            </a:endParaRPr>
          </a:p>
        </p:txBody>
      </p:sp>
      <p:pic>
        <p:nvPicPr>
          <p:cNvPr id="19" name="图片 18" descr="箭头"/>
          <p:cNvPicPr>
            <a:picLocks noChangeAspect="1"/>
          </p:cNvPicPr>
          <p:nvPr/>
        </p:nvPicPr>
        <p:blipFill>
          <a:blip r:embed="rId2"/>
          <a:stretch>
            <a:fillRect/>
          </a:stretch>
        </p:blipFill>
        <p:spPr>
          <a:xfrm rot="5400000">
            <a:off x="6972935" y="1390650"/>
            <a:ext cx="537210" cy="271145"/>
          </a:xfrm>
          <a:prstGeom prst="rect">
            <a:avLst/>
          </a:prstGeom>
        </p:spPr>
      </p:pic>
      <p:sp>
        <p:nvSpPr>
          <p:cNvPr id="20" name="文本框 19"/>
          <p:cNvSpPr txBox="1"/>
          <p:nvPr/>
        </p:nvSpPr>
        <p:spPr>
          <a:xfrm>
            <a:off x="7931150" y="2149475"/>
            <a:ext cx="1167765" cy="3006090"/>
          </a:xfrm>
          <a:prstGeom prst="rect">
            <a:avLst/>
          </a:prstGeom>
          <a:noFill/>
        </p:spPr>
        <p:txBody>
          <a:bodyPr vert="eaVert" wrap="square" rtlCol="0">
            <a:spAutoFit/>
          </a:bodyPr>
          <a:lstStyle/>
          <a:p>
            <a:pPr algn="dist"/>
            <a:r>
              <a:rPr lang="zh-CN" altLang="en-US" sz="2400">
                <a:solidFill>
                  <a:srgbClr val="55463D"/>
                </a:solidFill>
                <a:latin typeface="罗西钢笔行楷" panose="02010800040101010101" charset="-122"/>
                <a:ea typeface="罗西钢笔行楷" panose="02010800040101010101" charset="-122"/>
                <a:sym typeface="+mn-ea"/>
              </a:rPr>
              <a:t>遇到的问题</a:t>
            </a:r>
            <a:endParaRPr lang="zh-CN" altLang="en-US" sz="2400">
              <a:solidFill>
                <a:srgbClr val="55463D"/>
              </a:solidFill>
              <a:latin typeface="罗西钢笔行楷" panose="02010800040101010101" charset="-122"/>
              <a:ea typeface="罗西钢笔行楷" panose="02010800040101010101" charset="-122"/>
            </a:endParaRPr>
          </a:p>
          <a:p>
            <a:pPr algn="dist"/>
            <a:r>
              <a:rPr lang="zh-CN" altLang="en-US" sz="2000">
                <a:solidFill>
                  <a:srgbClr val="55463D"/>
                </a:solidFill>
                <a:latin typeface="罗西钢笔行楷" panose="02010800040101010101" charset="-122"/>
                <a:ea typeface="罗西钢笔行楷" panose="02010800040101010101" charset="-122"/>
                <a:sym typeface="+mn-ea"/>
              </a:rPr>
              <a:t>Problems encountered</a:t>
            </a:r>
            <a:endParaRPr lang="zh-CN" altLang="en-US" sz="2000">
              <a:solidFill>
                <a:srgbClr val="55463D"/>
              </a:solidFill>
              <a:latin typeface="罗西钢笔行楷" panose="02010800040101010101" charset="-122"/>
              <a:ea typeface="罗西钢笔行楷" panose="02010800040101010101" charset="-122"/>
            </a:endParaRPr>
          </a:p>
          <a:p>
            <a:pPr algn="dist"/>
            <a:endParaRPr lang="zh-CN" altLang="en-US" sz="2000">
              <a:solidFill>
                <a:srgbClr val="55463D"/>
              </a:solidFill>
              <a:latin typeface="罗西钢笔行楷" panose="02010800040101010101" charset="-122"/>
              <a:ea typeface="罗西钢笔行楷" panose="02010800040101010101" charset="-122"/>
            </a:endParaRPr>
          </a:p>
        </p:txBody>
      </p:sp>
      <p:pic>
        <p:nvPicPr>
          <p:cNvPr id="21" name="图片 20" descr="箭头"/>
          <p:cNvPicPr>
            <a:picLocks noChangeAspect="1"/>
          </p:cNvPicPr>
          <p:nvPr/>
        </p:nvPicPr>
        <p:blipFill>
          <a:blip r:embed="rId2"/>
          <a:stretch>
            <a:fillRect/>
          </a:stretch>
        </p:blipFill>
        <p:spPr>
          <a:xfrm rot="5400000">
            <a:off x="8402955" y="1417320"/>
            <a:ext cx="537210" cy="271145"/>
          </a:xfrm>
          <a:prstGeom prst="rect">
            <a:avLst/>
          </a:prstGeom>
        </p:spPr>
      </p:pic>
      <p:sp>
        <p:nvSpPr>
          <p:cNvPr id="22" name="文本框 21"/>
          <p:cNvSpPr txBox="1"/>
          <p:nvPr/>
        </p:nvSpPr>
        <p:spPr>
          <a:xfrm>
            <a:off x="9681210" y="2122805"/>
            <a:ext cx="859790" cy="3006090"/>
          </a:xfrm>
          <a:prstGeom prst="rect">
            <a:avLst/>
          </a:prstGeom>
          <a:noFill/>
        </p:spPr>
        <p:txBody>
          <a:bodyPr vert="eaVert" wrap="square" rtlCol="0">
            <a:spAutoFit/>
          </a:bodyPr>
          <a:lstStyle/>
          <a:p>
            <a:pPr algn="dist"/>
            <a:r>
              <a:rPr lang="zh-CN" altLang="en-US" sz="2400">
                <a:solidFill>
                  <a:srgbClr val="55463D"/>
                </a:solidFill>
                <a:latin typeface="罗西钢笔行楷" panose="02010800040101010101" charset="-122"/>
                <a:ea typeface="罗西钢笔行楷" panose="02010800040101010101" charset="-122"/>
              </a:rPr>
              <a:t>扩展</a:t>
            </a:r>
            <a:endParaRPr lang="zh-CN" altLang="en-US" sz="2400">
              <a:solidFill>
                <a:srgbClr val="55463D"/>
              </a:solidFill>
              <a:latin typeface="罗西钢笔行楷" panose="02010800040101010101" charset="-122"/>
              <a:ea typeface="罗西钢笔行楷" panose="02010800040101010101" charset="-122"/>
            </a:endParaRPr>
          </a:p>
          <a:p>
            <a:pPr algn="dist"/>
            <a:r>
              <a:rPr lang="zh-CN" altLang="en-US" sz="2000">
                <a:solidFill>
                  <a:srgbClr val="55463D"/>
                </a:solidFill>
                <a:latin typeface="罗西钢笔行楷" panose="02010800040101010101" charset="-122"/>
                <a:ea typeface="罗西钢笔行楷" panose="02010800040101010101" charset="-122"/>
              </a:rPr>
              <a:t>expand</a:t>
            </a:r>
            <a:endParaRPr lang="zh-CN" altLang="en-US" sz="2000">
              <a:solidFill>
                <a:srgbClr val="55463D"/>
              </a:solidFill>
              <a:latin typeface="罗西钢笔行楷" panose="02010800040101010101" charset="-122"/>
              <a:ea typeface="罗西钢笔行楷" panose="02010800040101010101" charset="-122"/>
            </a:endParaRPr>
          </a:p>
        </p:txBody>
      </p:sp>
      <p:pic>
        <p:nvPicPr>
          <p:cNvPr id="23" name="图片 22" descr="箭头"/>
          <p:cNvPicPr>
            <a:picLocks noChangeAspect="1"/>
          </p:cNvPicPr>
          <p:nvPr/>
        </p:nvPicPr>
        <p:blipFill>
          <a:blip r:embed="rId2"/>
          <a:stretch>
            <a:fillRect/>
          </a:stretch>
        </p:blipFill>
        <p:spPr>
          <a:xfrm rot="5400000">
            <a:off x="9842500" y="1417320"/>
            <a:ext cx="537210" cy="271145"/>
          </a:xfrm>
          <a:prstGeom prst="rect">
            <a:avLst/>
          </a:prstGeom>
        </p:spPr>
      </p:pic>
      <p:pic>
        <p:nvPicPr>
          <p:cNvPr id="24" name="图片 23" descr="树枝"/>
          <p:cNvPicPr>
            <a:picLocks noChangeAspect="1"/>
          </p:cNvPicPr>
          <p:nvPr/>
        </p:nvPicPr>
        <p:blipFill>
          <a:blip r:embed="rId3"/>
          <a:stretch>
            <a:fillRect/>
          </a:stretch>
        </p:blipFill>
        <p:spPr>
          <a:xfrm>
            <a:off x="-10160" y="-22225"/>
            <a:ext cx="1713230" cy="1844040"/>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500"/>
                                        <p:tgtEl>
                                          <p:spTgt spid="24"/>
                                        </p:tgtEl>
                                      </p:cBhvr>
                                    </p:animEffect>
                                  </p:childTnLst>
                                </p:cTn>
                              </p:par>
                            </p:childTnLst>
                          </p:cTn>
                        </p:par>
                        <p:par>
                          <p:cTn id="8" fill="hold">
                            <p:stCondLst>
                              <p:cond delay="500"/>
                            </p:stCondLst>
                            <p:childTnLst>
                              <p:par>
                                <p:cTn id="9" presetID="20"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edge">
                                      <p:cBhvr>
                                        <p:cTn id="11" dur="500"/>
                                        <p:tgtEl>
                                          <p:spTgt spid="4"/>
                                        </p:tgtEl>
                                      </p:cBhvr>
                                    </p:animEffect>
                                  </p:childTnLst>
                                </p:cTn>
                              </p:par>
                            </p:childTnLst>
                          </p:cTn>
                        </p:par>
                        <p:par>
                          <p:cTn id="12" fill="hold">
                            <p:stCondLst>
                              <p:cond delay="1000"/>
                            </p:stCondLst>
                            <p:childTnLst>
                              <p:par>
                                <p:cTn id="13" presetID="14" presetClass="entr" presetSubtype="10" fill="hold" nodeType="after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randombar(horizontal)">
                                      <p:cBhvr>
                                        <p:cTn id="15" dur="500"/>
                                        <p:tgtEl>
                                          <p:spTgt spid="13"/>
                                        </p:tgtEl>
                                      </p:cBhvr>
                                    </p:animEffect>
                                  </p:childTnLst>
                                </p:cTn>
                              </p:par>
                              <p:par>
                                <p:cTn id="16" presetID="14" presetClass="entr" presetSubtype="10" fill="hold"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randombar(horizontal)">
                                      <p:cBhvr>
                                        <p:cTn id="18" dur="500"/>
                                        <p:tgtEl>
                                          <p:spTgt spid="14"/>
                                        </p:tgtEl>
                                      </p:cBhvr>
                                    </p:animEffect>
                                  </p:childTnLst>
                                </p:cTn>
                              </p:par>
                            </p:childTnLst>
                          </p:cTn>
                        </p:par>
                        <p:par>
                          <p:cTn id="19" fill="hold">
                            <p:stCondLst>
                              <p:cond delay="1500"/>
                            </p:stCondLst>
                            <p:childTnLst>
                              <p:par>
                                <p:cTn id="20" presetID="12" presetClass="entr" presetSubtype="4" fill="hold" grpId="0" nodeType="afterEffect">
                                  <p:stCondLst>
                                    <p:cond delay="0"/>
                                  </p:stCondLst>
                                  <p:childTnLst>
                                    <p:set>
                                      <p:cBhvr>
                                        <p:cTn id="21" dur="1" fill="hold">
                                          <p:stCondLst>
                                            <p:cond delay="0"/>
                                          </p:stCondLst>
                                        </p:cTn>
                                        <p:tgtEl>
                                          <p:spTgt spid="5"/>
                                        </p:tgtEl>
                                        <p:attrNameLst>
                                          <p:attrName>style.visibility</p:attrName>
                                        </p:attrNameLst>
                                      </p:cBhvr>
                                      <p:to>
                                        <p:strVal val="visible"/>
                                      </p:to>
                                    </p:set>
                                    <p:anim calcmode="lin" valueType="num">
                                      <p:cBhvr additive="base">
                                        <p:cTn id="22" dur="500"/>
                                        <p:tgtEl>
                                          <p:spTgt spid="5"/>
                                        </p:tgtEl>
                                        <p:attrNameLst>
                                          <p:attrName>ppt_y</p:attrName>
                                        </p:attrNameLst>
                                      </p:cBhvr>
                                      <p:tavLst>
                                        <p:tav tm="0">
                                          <p:val>
                                            <p:strVal val="#ppt_y+#ppt_h*1.125000"/>
                                          </p:val>
                                        </p:tav>
                                        <p:tav tm="100000">
                                          <p:val>
                                            <p:strVal val="#ppt_y"/>
                                          </p:val>
                                        </p:tav>
                                      </p:tavLst>
                                    </p:anim>
                                    <p:animEffect transition="in" filter="wipe(up)">
                                      <p:cBhvr>
                                        <p:cTn id="23" dur="500"/>
                                        <p:tgtEl>
                                          <p:spTgt spid="5"/>
                                        </p:tgtEl>
                                      </p:cBhvr>
                                    </p:animEffect>
                                  </p:childTnLst>
                                </p:cTn>
                              </p:par>
                              <p:par>
                                <p:cTn id="24" presetID="12" presetClass="entr" presetSubtype="4" fill="hold" grpId="0" nodeType="withEffect">
                                  <p:stCondLst>
                                    <p:cond delay="0"/>
                                  </p:stCondLst>
                                  <p:childTnLst>
                                    <p:set>
                                      <p:cBhvr>
                                        <p:cTn id="25" dur="1" fill="hold">
                                          <p:stCondLst>
                                            <p:cond delay="0"/>
                                          </p:stCondLst>
                                        </p:cTn>
                                        <p:tgtEl>
                                          <p:spTgt spid="6"/>
                                        </p:tgtEl>
                                        <p:attrNameLst>
                                          <p:attrName>style.visibility</p:attrName>
                                        </p:attrNameLst>
                                      </p:cBhvr>
                                      <p:to>
                                        <p:strVal val="visible"/>
                                      </p:to>
                                    </p:set>
                                    <p:anim calcmode="lin" valueType="num">
                                      <p:cBhvr additive="base">
                                        <p:cTn id="26" dur="500"/>
                                        <p:tgtEl>
                                          <p:spTgt spid="6"/>
                                        </p:tgtEl>
                                        <p:attrNameLst>
                                          <p:attrName>ppt_y</p:attrName>
                                        </p:attrNameLst>
                                      </p:cBhvr>
                                      <p:tavLst>
                                        <p:tav tm="0">
                                          <p:val>
                                            <p:strVal val="#ppt_y+#ppt_h*1.125000"/>
                                          </p:val>
                                        </p:tav>
                                        <p:tav tm="100000">
                                          <p:val>
                                            <p:strVal val="#ppt_y"/>
                                          </p:val>
                                        </p:tav>
                                      </p:tavLst>
                                    </p:anim>
                                    <p:animEffect transition="in" filter="wipe(up)">
                                      <p:cBhvr>
                                        <p:cTn id="27" dur="500"/>
                                        <p:tgtEl>
                                          <p:spTgt spid="6"/>
                                        </p:tgtEl>
                                      </p:cBhvr>
                                    </p:animEffect>
                                  </p:childTnLst>
                                </p:cTn>
                              </p:par>
                            </p:childTnLst>
                          </p:cTn>
                        </p:par>
                        <p:par>
                          <p:cTn id="28" fill="hold">
                            <p:stCondLst>
                              <p:cond delay="2000"/>
                            </p:stCondLst>
                            <p:childTnLst>
                              <p:par>
                                <p:cTn id="29" presetID="22" presetClass="entr" presetSubtype="1" fill="hold" nodeType="after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wipe(up)">
                                      <p:cBhvr>
                                        <p:cTn id="31" dur="500"/>
                                        <p:tgtEl>
                                          <p:spTgt spid="8"/>
                                        </p:tgtEl>
                                      </p:cBhvr>
                                    </p:animEffect>
                                  </p:childTnLst>
                                </p:cTn>
                              </p:par>
                            </p:childTnLst>
                          </p:cTn>
                        </p:par>
                        <p:par>
                          <p:cTn id="32" fill="hold">
                            <p:stCondLst>
                              <p:cond delay="2500"/>
                            </p:stCondLst>
                            <p:childTnLst>
                              <p:par>
                                <p:cTn id="33" presetID="14" presetClass="entr" presetSubtype="5" fill="hold" grpId="0" nodeType="after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randombar(vertical)">
                                      <p:cBhvr>
                                        <p:cTn id="35" dur="500"/>
                                        <p:tgtEl>
                                          <p:spTgt spid="7"/>
                                        </p:tgtEl>
                                      </p:cBhvr>
                                    </p:animEffect>
                                  </p:childTnLst>
                                </p:cTn>
                              </p:par>
                            </p:childTnLst>
                          </p:cTn>
                        </p:par>
                        <p:par>
                          <p:cTn id="36" fill="hold">
                            <p:stCondLst>
                              <p:cond delay="3000"/>
                            </p:stCondLst>
                            <p:childTnLst>
                              <p:par>
                                <p:cTn id="37" presetID="22" presetClass="entr" presetSubtype="1" fill="hold" nodeType="after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wipe(up)">
                                      <p:cBhvr>
                                        <p:cTn id="39" dur="500"/>
                                        <p:tgtEl>
                                          <p:spTgt spid="19"/>
                                        </p:tgtEl>
                                      </p:cBhvr>
                                    </p:animEffect>
                                  </p:childTnLst>
                                </p:cTn>
                              </p:par>
                            </p:childTnLst>
                          </p:cTn>
                        </p:par>
                        <p:par>
                          <p:cTn id="40" fill="hold">
                            <p:stCondLst>
                              <p:cond delay="3500"/>
                            </p:stCondLst>
                            <p:childTnLst>
                              <p:par>
                                <p:cTn id="41" presetID="14" presetClass="entr" presetSubtype="5" fill="hold" grpId="0" nodeType="afterEffect">
                                  <p:stCondLst>
                                    <p:cond delay="0"/>
                                  </p:stCondLst>
                                  <p:childTnLst>
                                    <p:set>
                                      <p:cBhvr>
                                        <p:cTn id="42" dur="1" fill="hold">
                                          <p:stCondLst>
                                            <p:cond delay="0"/>
                                          </p:stCondLst>
                                        </p:cTn>
                                        <p:tgtEl>
                                          <p:spTgt spid="18"/>
                                        </p:tgtEl>
                                        <p:attrNameLst>
                                          <p:attrName>style.visibility</p:attrName>
                                        </p:attrNameLst>
                                      </p:cBhvr>
                                      <p:to>
                                        <p:strVal val="visible"/>
                                      </p:to>
                                    </p:set>
                                    <p:animEffect transition="in" filter="randombar(vertical)">
                                      <p:cBhvr>
                                        <p:cTn id="43" dur="500"/>
                                        <p:tgtEl>
                                          <p:spTgt spid="18"/>
                                        </p:tgtEl>
                                      </p:cBhvr>
                                    </p:animEffect>
                                  </p:childTnLst>
                                </p:cTn>
                              </p:par>
                            </p:childTnLst>
                          </p:cTn>
                        </p:par>
                        <p:par>
                          <p:cTn id="44" fill="hold">
                            <p:stCondLst>
                              <p:cond delay="4000"/>
                            </p:stCondLst>
                            <p:childTnLst>
                              <p:par>
                                <p:cTn id="45" presetID="22" presetClass="entr" presetSubtype="1" fill="hold" nodeType="after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wipe(up)">
                                      <p:cBhvr>
                                        <p:cTn id="47" dur="500"/>
                                        <p:tgtEl>
                                          <p:spTgt spid="21"/>
                                        </p:tgtEl>
                                      </p:cBhvr>
                                    </p:animEffect>
                                  </p:childTnLst>
                                </p:cTn>
                              </p:par>
                            </p:childTnLst>
                          </p:cTn>
                        </p:par>
                        <p:par>
                          <p:cTn id="48" fill="hold">
                            <p:stCondLst>
                              <p:cond delay="4500"/>
                            </p:stCondLst>
                            <p:childTnLst>
                              <p:par>
                                <p:cTn id="49" presetID="14" presetClass="entr" presetSubtype="5" fill="hold" grpId="0" nodeType="afterEffect">
                                  <p:stCondLst>
                                    <p:cond delay="0"/>
                                  </p:stCondLst>
                                  <p:childTnLst>
                                    <p:set>
                                      <p:cBhvr>
                                        <p:cTn id="50" dur="1" fill="hold">
                                          <p:stCondLst>
                                            <p:cond delay="0"/>
                                          </p:stCondLst>
                                        </p:cTn>
                                        <p:tgtEl>
                                          <p:spTgt spid="20"/>
                                        </p:tgtEl>
                                        <p:attrNameLst>
                                          <p:attrName>style.visibility</p:attrName>
                                        </p:attrNameLst>
                                      </p:cBhvr>
                                      <p:to>
                                        <p:strVal val="visible"/>
                                      </p:to>
                                    </p:set>
                                    <p:animEffect transition="in" filter="randombar(vertical)">
                                      <p:cBhvr>
                                        <p:cTn id="51" dur="500"/>
                                        <p:tgtEl>
                                          <p:spTgt spid="20"/>
                                        </p:tgtEl>
                                      </p:cBhvr>
                                    </p:animEffect>
                                  </p:childTnLst>
                                </p:cTn>
                              </p:par>
                            </p:childTnLst>
                          </p:cTn>
                        </p:par>
                        <p:par>
                          <p:cTn id="52" fill="hold">
                            <p:stCondLst>
                              <p:cond delay="5000"/>
                            </p:stCondLst>
                            <p:childTnLst>
                              <p:par>
                                <p:cTn id="53" presetID="22" presetClass="entr" presetSubtype="1" fill="hold" nodeType="afterEffect">
                                  <p:stCondLst>
                                    <p:cond delay="0"/>
                                  </p:stCondLst>
                                  <p:childTnLst>
                                    <p:set>
                                      <p:cBhvr>
                                        <p:cTn id="54" dur="1" fill="hold">
                                          <p:stCondLst>
                                            <p:cond delay="0"/>
                                          </p:stCondLst>
                                        </p:cTn>
                                        <p:tgtEl>
                                          <p:spTgt spid="23"/>
                                        </p:tgtEl>
                                        <p:attrNameLst>
                                          <p:attrName>style.visibility</p:attrName>
                                        </p:attrNameLst>
                                      </p:cBhvr>
                                      <p:to>
                                        <p:strVal val="visible"/>
                                      </p:to>
                                    </p:set>
                                    <p:animEffect transition="in" filter="wipe(up)">
                                      <p:cBhvr>
                                        <p:cTn id="55" dur="500"/>
                                        <p:tgtEl>
                                          <p:spTgt spid="23"/>
                                        </p:tgtEl>
                                      </p:cBhvr>
                                    </p:animEffect>
                                  </p:childTnLst>
                                </p:cTn>
                              </p:par>
                            </p:childTnLst>
                          </p:cTn>
                        </p:par>
                        <p:par>
                          <p:cTn id="56" fill="hold">
                            <p:stCondLst>
                              <p:cond delay="5500"/>
                            </p:stCondLst>
                            <p:childTnLst>
                              <p:par>
                                <p:cTn id="57" presetID="14" presetClass="entr" presetSubtype="5" fill="hold" grpId="0" nodeType="afterEffect">
                                  <p:stCondLst>
                                    <p:cond delay="0"/>
                                  </p:stCondLst>
                                  <p:childTnLst>
                                    <p:set>
                                      <p:cBhvr>
                                        <p:cTn id="58" dur="1" fill="hold">
                                          <p:stCondLst>
                                            <p:cond delay="0"/>
                                          </p:stCondLst>
                                        </p:cTn>
                                        <p:tgtEl>
                                          <p:spTgt spid="22"/>
                                        </p:tgtEl>
                                        <p:attrNameLst>
                                          <p:attrName>style.visibility</p:attrName>
                                        </p:attrNameLst>
                                      </p:cBhvr>
                                      <p:to>
                                        <p:strVal val="visible"/>
                                      </p:to>
                                    </p:set>
                                    <p:animEffect transition="in" filter="randombar(vertical)">
                                      <p:cBhvr>
                                        <p:cTn id="59"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18" grpId="0"/>
      <p:bldP spid="20" grpId="0"/>
      <p:bldP spid="2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图片 23" descr="树枝"/>
          <p:cNvPicPr>
            <a:picLocks noChangeAspect="1"/>
          </p:cNvPicPr>
          <p:nvPr/>
        </p:nvPicPr>
        <p:blipFill>
          <a:blip r:embed="rId1"/>
          <a:stretch>
            <a:fillRect/>
          </a:stretch>
        </p:blipFill>
        <p:spPr>
          <a:xfrm>
            <a:off x="-107315" y="-313690"/>
            <a:ext cx="1713230" cy="1844040"/>
          </a:xfrm>
          <a:prstGeom prst="rect">
            <a:avLst/>
          </a:prstGeom>
        </p:spPr>
      </p:pic>
      <p:pic>
        <p:nvPicPr>
          <p:cNvPr id="2" name="图片 1" descr="未标题-1"/>
          <p:cNvPicPr>
            <a:picLocks noChangeAspect="1"/>
          </p:cNvPicPr>
          <p:nvPr/>
        </p:nvPicPr>
        <p:blipFill>
          <a:blip r:embed="rId2"/>
          <a:stretch>
            <a:fillRect/>
          </a:stretch>
        </p:blipFill>
        <p:spPr>
          <a:xfrm>
            <a:off x="4171950" y="407670"/>
            <a:ext cx="4277360" cy="688975"/>
          </a:xfrm>
          <a:prstGeom prst="rect">
            <a:avLst/>
          </a:prstGeom>
        </p:spPr>
      </p:pic>
      <p:sp>
        <p:nvSpPr>
          <p:cNvPr id="3" name="文本框 2"/>
          <p:cNvSpPr txBox="1"/>
          <p:nvPr/>
        </p:nvSpPr>
        <p:spPr>
          <a:xfrm>
            <a:off x="5039360" y="568325"/>
            <a:ext cx="4451350" cy="368300"/>
          </a:xfrm>
          <a:prstGeom prst="rect">
            <a:avLst/>
          </a:prstGeom>
          <a:noFill/>
        </p:spPr>
        <p:txBody>
          <a:bodyPr wrap="square" rtlCol="0">
            <a:spAutoFit/>
          </a:bodyPr>
          <a:p>
            <a:r>
              <a:rPr lang="en-US" altLang="zh-CN">
                <a:solidFill>
                  <a:srgbClr val="55463D"/>
                </a:solidFill>
                <a:latin typeface="罗西钢笔行楷" panose="02010800040101010101" charset="-122"/>
                <a:ea typeface="罗西钢笔行楷" panose="02010800040101010101" charset="-122"/>
              </a:rPr>
              <a:t> 3:</a:t>
            </a:r>
            <a:r>
              <a:rPr lang="zh-CN" altLang="en-US">
                <a:solidFill>
                  <a:srgbClr val="55463D"/>
                </a:solidFill>
                <a:latin typeface="罗西钢笔行楷" panose="02010800040101010101" charset="-122"/>
                <a:ea typeface="罗西钢笔行楷" panose="02010800040101010101" charset="-122"/>
              </a:rPr>
              <a:t>需要注意的一些问题</a:t>
            </a:r>
            <a:endParaRPr lang="zh-CN" altLang="en-US">
              <a:solidFill>
                <a:srgbClr val="55463D"/>
              </a:solidFill>
              <a:latin typeface="罗西钢笔行楷" panose="02010800040101010101" charset="-122"/>
              <a:ea typeface="罗西钢笔行楷" panose="02010800040101010101" charset="-122"/>
            </a:endParaRPr>
          </a:p>
        </p:txBody>
      </p:sp>
      <p:grpSp>
        <p:nvGrpSpPr>
          <p:cNvPr id="7" name="组合 6"/>
          <p:cNvGrpSpPr/>
          <p:nvPr/>
        </p:nvGrpSpPr>
        <p:grpSpPr>
          <a:xfrm>
            <a:off x="1020445" y="1649095"/>
            <a:ext cx="5013960" cy="2069465"/>
            <a:chOff x="1703" y="2525"/>
            <a:chExt cx="7896" cy="3259"/>
          </a:xfrm>
        </p:grpSpPr>
        <p:sp>
          <p:nvSpPr>
            <p:cNvPr id="4" name="矩形 3"/>
            <p:cNvSpPr/>
            <p:nvPr/>
          </p:nvSpPr>
          <p:spPr>
            <a:xfrm>
              <a:off x="1703" y="2525"/>
              <a:ext cx="7896" cy="2880"/>
            </a:xfrm>
            <a:prstGeom prst="rect">
              <a:avLst/>
            </a:prstGeom>
            <a:noFill/>
            <a:ln>
              <a:solidFill>
                <a:srgbClr val="55463D"/>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矩形 4"/>
            <p:cNvSpPr/>
            <p:nvPr/>
          </p:nvSpPr>
          <p:spPr>
            <a:xfrm>
              <a:off x="3729" y="5016"/>
              <a:ext cx="3844" cy="768"/>
            </a:xfrm>
            <a:prstGeom prst="rect">
              <a:avLst/>
            </a:prstGeom>
            <a:solidFill>
              <a:srgbClr val="5546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latin typeface="罗西钢笔行楷" panose="02010800040101010101" charset="-122"/>
                  <a:ea typeface="罗西钢笔行楷" panose="02010800040101010101" charset="-122"/>
                </a:rPr>
                <a:t>需要注意</a:t>
              </a:r>
              <a:endParaRPr lang="zh-CN" altLang="en-US">
                <a:latin typeface="罗西钢笔行楷" panose="02010800040101010101" charset="-122"/>
                <a:ea typeface="罗西钢笔行楷" panose="02010800040101010101" charset="-122"/>
              </a:endParaRPr>
            </a:p>
          </p:txBody>
        </p:sp>
      </p:grpSp>
      <p:sp>
        <p:nvSpPr>
          <p:cNvPr id="14" name="TextBox 23"/>
          <p:cNvSpPr txBox="1"/>
          <p:nvPr/>
        </p:nvSpPr>
        <p:spPr>
          <a:xfrm>
            <a:off x="1183005" y="1800860"/>
            <a:ext cx="4688840" cy="1383665"/>
          </a:xfrm>
          <a:prstGeom prst="rect">
            <a:avLst/>
          </a:prstGeom>
          <a:noFill/>
        </p:spPr>
        <p:txBody>
          <a:bodyPr wrap="square" rtlCol="0">
            <a:spAutoFit/>
          </a:bodyPr>
          <a:p>
            <a:pPr algn="ctr">
              <a:lnSpc>
                <a:spcPct val="150000"/>
              </a:lnSpc>
            </a:pPr>
            <a:r>
              <a:rPr lang="zh-CN" altLang="en-US" sz="1400" dirty="0">
                <a:solidFill>
                  <a:schemeClr val="tx1">
                    <a:lumMod val="65000"/>
                    <a:lumOff val="35000"/>
                  </a:schemeClr>
                </a:solidFill>
                <a:latin typeface="罗西钢笔行楷" panose="02010800040101010101" charset="-122"/>
                <a:ea typeface="罗西钢笔行楷" panose="02010800040101010101" charset="-122"/>
                <a:cs typeface="+mn-ea"/>
                <a:sym typeface="+mn-lt"/>
              </a:rPr>
              <a:t>重试多次依旧没有成功，会被重试框架</a:t>
            </a:r>
            <a:r>
              <a:rPr lang="en-US" altLang="zh-CN" sz="1400" dirty="0">
                <a:solidFill>
                  <a:schemeClr val="tx1">
                    <a:lumMod val="65000"/>
                    <a:lumOff val="35000"/>
                  </a:schemeClr>
                </a:solidFill>
                <a:latin typeface="罗西钢笔行楷" panose="02010800040101010101" charset="-122"/>
                <a:ea typeface="罗西钢笔行楷" panose="02010800040101010101" charset="-122"/>
                <a:cs typeface="+mn-ea"/>
                <a:sym typeface="+mn-lt"/>
              </a:rPr>
              <a:t>catch  RetryException,</a:t>
            </a:r>
            <a:r>
              <a:rPr lang="zh-CN" altLang="en-US" sz="1400" dirty="0">
                <a:solidFill>
                  <a:schemeClr val="tx1">
                    <a:lumMod val="65000"/>
                    <a:lumOff val="35000"/>
                  </a:schemeClr>
                </a:solidFill>
                <a:latin typeface="罗西钢笔行楷" panose="02010800040101010101" charset="-122"/>
                <a:ea typeface="罗西钢笔行楷" panose="02010800040101010101" charset="-122"/>
                <a:cs typeface="+mn-ea"/>
                <a:sym typeface="+mn-lt"/>
              </a:rPr>
              <a:t>而导致我们要获取的返回值会是空。 如果不想返回空就需要在</a:t>
            </a:r>
            <a:r>
              <a:rPr lang="en-US" altLang="zh-CN" sz="1400" dirty="0">
                <a:solidFill>
                  <a:schemeClr val="tx1">
                    <a:lumMod val="65000"/>
                    <a:lumOff val="35000"/>
                  </a:schemeClr>
                </a:solidFill>
                <a:latin typeface="罗西钢笔行楷" panose="02010800040101010101" charset="-122"/>
                <a:ea typeface="罗西钢笔行楷" panose="02010800040101010101" charset="-122"/>
                <a:cs typeface="+mn-ea"/>
                <a:sym typeface="+mn-lt"/>
              </a:rPr>
              <a:t>RetryException</a:t>
            </a:r>
            <a:r>
              <a:rPr lang="zh-CN" altLang="en-US" sz="1400" dirty="0">
                <a:solidFill>
                  <a:schemeClr val="tx1">
                    <a:lumMod val="65000"/>
                    <a:lumOff val="35000"/>
                  </a:schemeClr>
                </a:solidFill>
                <a:latin typeface="罗西钢笔行楷" panose="02010800040101010101" charset="-122"/>
                <a:ea typeface="罗西钢笔行楷" panose="02010800040101010101" charset="-122"/>
                <a:cs typeface="+mn-ea"/>
                <a:sym typeface="+mn-lt"/>
              </a:rPr>
              <a:t>里做操作。自定义重试源中加入重试之前的逻辑尤其需要注意。</a:t>
            </a:r>
            <a:endParaRPr lang="zh-CN" altLang="en-US" sz="1400" dirty="0">
              <a:solidFill>
                <a:schemeClr val="tx1">
                  <a:lumMod val="65000"/>
                  <a:lumOff val="35000"/>
                </a:schemeClr>
              </a:solidFill>
              <a:latin typeface="罗西钢笔行楷" panose="02010800040101010101" charset="-122"/>
              <a:ea typeface="罗西钢笔行楷" panose="02010800040101010101" charset="-122"/>
              <a:cs typeface="+mn-ea"/>
              <a:sym typeface="+mn-lt"/>
            </a:endParaRPr>
          </a:p>
        </p:txBody>
      </p:sp>
      <p:sp>
        <p:nvSpPr>
          <p:cNvPr id="13" name="矩形 12"/>
          <p:cNvSpPr/>
          <p:nvPr/>
        </p:nvSpPr>
        <p:spPr>
          <a:xfrm>
            <a:off x="6409690" y="1649095"/>
            <a:ext cx="4907280" cy="4436745"/>
          </a:xfrm>
          <a:prstGeom prst="rect">
            <a:avLst/>
          </a:prstGeom>
          <a:blipFill rotWithShape="1">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12" name="组合 11"/>
          <p:cNvGrpSpPr/>
          <p:nvPr/>
        </p:nvGrpSpPr>
        <p:grpSpPr>
          <a:xfrm>
            <a:off x="1020445" y="4013200"/>
            <a:ext cx="5013960" cy="2072640"/>
            <a:chOff x="1703" y="6248"/>
            <a:chExt cx="7896" cy="3264"/>
          </a:xfrm>
        </p:grpSpPr>
        <p:sp>
          <p:nvSpPr>
            <p:cNvPr id="9" name="矩形 8"/>
            <p:cNvSpPr/>
            <p:nvPr/>
          </p:nvSpPr>
          <p:spPr>
            <a:xfrm flipH="1" flipV="1">
              <a:off x="1703" y="6632"/>
              <a:ext cx="7896" cy="2880"/>
            </a:xfrm>
            <a:prstGeom prst="rect">
              <a:avLst/>
            </a:prstGeom>
            <a:noFill/>
            <a:ln>
              <a:solidFill>
                <a:srgbClr val="55463D"/>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 name="矩形 10"/>
            <p:cNvSpPr/>
            <p:nvPr/>
          </p:nvSpPr>
          <p:spPr>
            <a:xfrm>
              <a:off x="3729" y="6248"/>
              <a:ext cx="3844" cy="768"/>
            </a:xfrm>
            <a:prstGeom prst="rect">
              <a:avLst/>
            </a:prstGeom>
            <a:solidFill>
              <a:srgbClr val="5546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latin typeface="罗西钢笔行楷" panose="02010800040101010101" charset="-122"/>
                  <a:ea typeface="罗西钢笔行楷" panose="02010800040101010101" charset="-122"/>
                  <a:sym typeface="+mn-ea"/>
                </a:rPr>
                <a:t>需要注意</a:t>
              </a:r>
              <a:endParaRPr lang="zh-CN" altLang="en-US">
                <a:latin typeface="罗西钢笔行楷" panose="02010800040101010101" charset="-122"/>
                <a:ea typeface="罗西钢笔行楷" panose="02010800040101010101" charset="-122"/>
              </a:endParaRPr>
            </a:p>
          </p:txBody>
        </p:sp>
      </p:grpSp>
      <p:sp>
        <p:nvSpPr>
          <p:cNvPr id="6" name="TextBox 23"/>
          <p:cNvSpPr txBox="1"/>
          <p:nvPr/>
        </p:nvSpPr>
        <p:spPr>
          <a:xfrm>
            <a:off x="1183005" y="4586605"/>
            <a:ext cx="4688840" cy="1060450"/>
          </a:xfrm>
          <a:prstGeom prst="rect">
            <a:avLst/>
          </a:prstGeom>
          <a:noFill/>
        </p:spPr>
        <p:txBody>
          <a:bodyPr wrap="square" rtlCol="0">
            <a:spAutoFit/>
          </a:bodyPr>
          <a:p>
            <a:pPr algn="ctr">
              <a:lnSpc>
                <a:spcPct val="150000"/>
              </a:lnSpc>
            </a:pPr>
            <a:r>
              <a:rPr lang="en-US" altLang="zh-CN" sz="1400" dirty="0">
                <a:solidFill>
                  <a:schemeClr val="tx1">
                    <a:lumMod val="65000"/>
                    <a:lumOff val="35000"/>
                  </a:schemeClr>
                </a:solidFill>
                <a:latin typeface="罗西钢笔行楷" panose="02010800040101010101" charset="-122"/>
                <a:ea typeface="罗西钢笔行楷" panose="02010800040101010101" charset="-122"/>
                <a:cs typeface="+mn-ea"/>
                <a:sym typeface="+mn-lt"/>
              </a:rPr>
              <a:t>retry</a:t>
            </a:r>
            <a:r>
              <a:rPr lang="zh-CN" altLang="en-US" sz="1400" dirty="0">
                <a:solidFill>
                  <a:schemeClr val="tx1">
                    <a:lumMod val="65000"/>
                    <a:lumOff val="35000"/>
                  </a:schemeClr>
                </a:solidFill>
                <a:latin typeface="罗西钢笔行楷" panose="02010800040101010101" charset="-122"/>
                <a:ea typeface="罗西钢笔行楷" panose="02010800040101010101" charset="-122"/>
                <a:cs typeface="+mn-ea"/>
                <a:sym typeface="+mn-lt"/>
              </a:rPr>
              <a:t>机制提供设置超时时间</a:t>
            </a:r>
            <a:r>
              <a:rPr lang="en-US" altLang="zh-CN" sz="1400" dirty="0">
                <a:solidFill>
                  <a:schemeClr val="tx1">
                    <a:lumMod val="65000"/>
                    <a:lumOff val="35000"/>
                  </a:schemeClr>
                </a:solidFill>
                <a:latin typeface="罗西钢笔行楷" panose="02010800040101010101" charset="-122"/>
                <a:ea typeface="罗西钢笔行楷" panose="02010800040101010101" charset="-122"/>
                <a:cs typeface="+mn-ea"/>
                <a:sym typeface="+mn-lt"/>
              </a:rPr>
              <a:t>(</a:t>
            </a:r>
            <a:r>
              <a:rPr lang="zh-CN" altLang="en-US" sz="1400" dirty="0">
                <a:solidFill>
                  <a:schemeClr val="tx1">
                    <a:lumMod val="65000"/>
                    <a:lumOff val="35000"/>
                  </a:schemeClr>
                </a:solidFill>
                <a:latin typeface="罗西钢笔行楷" panose="02010800040101010101" charset="-122"/>
                <a:ea typeface="罗西钢笔行楷" panose="02010800040101010101" charset="-122"/>
                <a:cs typeface="+mn-ea"/>
                <a:sym typeface="+mn-lt"/>
              </a:rPr>
              <a:t>这里的超时是重试超时</a:t>
            </a:r>
            <a:r>
              <a:rPr lang="en-US" altLang="zh-CN" sz="1400" dirty="0">
                <a:solidFill>
                  <a:schemeClr val="tx1">
                    <a:lumMod val="65000"/>
                    <a:lumOff val="35000"/>
                  </a:schemeClr>
                </a:solidFill>
                <a:latin typeface="罗西钢笔行楷" panose="02010800040101010101" charset="-122"/>
                <a:ea typeface="罗西钢笔行楷" panose="02010800040101010101" charset="-122"/>
                <a:cs typeface="+mn-ea"/>
                <a:sym typeface="+mn-lt"/>
              </a:rPr>
              <a:t>)</a:t>
            </a:r>
            <a:r>
              <a:rPr lang="zh-CN" altLang="en-US" sz="1400" dirty="0">
                <a:solidFill>
                  <a:schemeClr val="tx1">
                    <a:lumMod val="65000"/>
                    <a:lumOff val="35000"/>
                  </a:schemeClr>
                </a:solidFill>
                <a:latin typeface="罗西钢笔行楷" panose="02010800040101010101" charset="-122"/>
                <a:ea typeface="罗西钢笔行楷" panose="02010800040101010101" charset="-122"/>
                <a:cs typeface="+mn-ea"/>
                <a:sym typeface="+mn-lt"/>
              </a:rPr>
              <a:t>。</a:t>
            </a:r>
            <a:endParaRPr lang="zh-CN" altLang="en-US" sz="1400" dirty="0">
              <a:solidFill>
                <a:schemeClr val="tx1">
                  <a:lumMod val="65000"/>
                  <a:lumOff val="35000"/>
                </a:schemeClr>
              </a:solidFill>
              <a:latin typeface="罗西钢笔行楷" panose="02010800040101010101" charset="-122"/>
              <a:ea typeface="罗西钢笔行楷" panose="02010800040101010101" charset="-122"/>
              <a:cs typeface="+mn-ea"/>
              <a:sym typeface="+mn-lt"/>
            </a:endParaRPr>
          </a:p>
          <a:p>
            <a:pPr algn="ctr">
              <a:lnSpc>
                <a:spcPct val="150000"/>
              </a:lnSpc>
            </a:pPr>
            <a:r>
              <a:rPr lang="zh-CN" altLang="en-US" sz="1400" dirty="0">
                <a:solidFill>
                  <a:schemeClr val="tx1">
                    <a:lumMod val="65000"/>
                    <a:lumOff val="35000"/>
                  </a:schemeClr>
                </a:solidFill>
                <a:latin typeface="罗西钢笔行楷" panose="02010800040101010101" charset="-122"/>
                <a:ea typeface="罗西钢笔行楷" panose="02010800040101010101" charset="-122"/>
                <a:cs typeface="+mn-ea"/>
                <a:sym typeface="+mn-lt"/>
              </a:rPr>
              <a:t>和RetryListener：自定义重试监听器，可以用于异步记录错误日志</a:t>
            </a:r>
            <a:endParaRPr lang="zh-CN" altLang="en-US" sz="1400" dirty="0">
              <a:solidFill>
                <a:schemeClr val="tx1">
                  <a:lumMod val="65000"/>
                  <a:lumOff val="35000"/>
                </a:schemeClr>
              </a:solidFill>
              <a:latin typeface="罗西钢笔行楷" panose="02010800040101010101" charset="-122"/>
              <a:ea typeface="罗西钢笔行楷" panose="02010800040101010101" charset="-122"/>
              <a:cs typeface="+mn-ea"/>
              <a:sym typeface="+mn-lt"/>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500"/>
                                        <p:tgtEl>
                                          <p:spTgt spid="24"/>
                                        </p:tgtEl>
                                      </p:cBhvr>
                                    </p:animEffect>
                                  </p:childTnLst>
                                </p:cTn>
                              </p:par>
                            </p:childTnLst>
                          </p:cTn>
                        </p:par>
                        <p:par>
                          <p:cTn id="8" fill="hold">
                            <p:stCondLst>
                              <p:cond delay="500"/>
                            </p:stCondLst>
                            <p:childTnLst>
                              <p:par>
                                <p:cTn id="9" presetID="14" presetClass="entr" presetSubtype="5"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randombar(vertical)">
                                      <p:cBhvr>
                                        <p:cTn id="11" dur="500"/>
                                        <p:tgtEl>
                                          <p:spTgt spid="2"/>
                                        </p:tgtEl>
                                      </p:cBhvr>
                                    </p:animEffect>
                                  </p:childTnLst>
                                </p:cTn>
                              </p:par>
                              <p:par>
                                <p:cTn id="12" presetID="12" presetClass="entr" presetSubtype="4" fill="hold" grpId="0" nodeType="with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additive="base">
                                        <p:cTn id="14" dur="500"/>
                                        <p:tgtEl>
                                          <p:spTgt spid="3"/>
                                        </p:tgtEl>
                                        <p:attrNameLst>
                                          <p:attrName>ppt_y</p:attrName>
                                        </p:attrNameLst>
                                      </p:cBhvr>
                                      <p:tavLst>
                                        <p:tav tm="0">
                                          <p:val>
                                            <p:strVal val="#ppt_y+#ppt_h*1.125000"/>
                                          </p:val>
                                        </p:tav>
                                        <p:tav tm="100000">
                                          <p:val>
                                            <p:strVal val="#ppt_y"/>
                                          </p:val>
                                        </p:tav>
                                      </p:tavLst>
                                    </p:anim>
                                    <p:animEffect transition="in" filter="wipe(up)">
                                      <p:cBhvr>
                                        <p:cTn id="15" dur="500"/>
                                        <p:tgtEl>
                                          <p:spTgt spid="3"/>
                                        </p:tgtEl>
                                      </p:cBhvr>
                                    </p:animEffect>
                                  </p:childTnLst>
                                </p:cTn>
                              </p:par>
                            </p:childTnLst>
                          </p:cTn>
                        </p:par>
                        <p:par>
                          <p:cTn id="16" fill="hold">
                            <p:stCondLst>
                              <p:cond delay="1000"/>
                            </p:stCondLst>
                            <p:childTnLst>
                              <p:par>
                                <p:cTn id="17" presetID="20" presetClass="entr" presetSubtype="0"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wedge">
                                      <p:cBhvr>
                                        <p:cTn id="19" dur="1000"/>
                                        <p:tgtEl>
                                          <p:spTgt spid="7"/>
                                        </p:tgtEl>
                                      </p:cBhvr>
                                    </p:animEffect>
                                  </p:childTnLst>
                                </p:cTn>
                              </p:par>
                            </p:childTnLst>
                          </p:cTn>
                        </p:par>
                        <p:par>
                          <p:cTn id="20" fill="hold">
                            <p:stCondLst>
                              <p:cond delay="2000"/>
                            </p:stCondLst>
                            <p:childTnLst>
                              <p:par>
                                <p:cTn id="21" presetID="42" presetClass="entr" presetSubtype="0" fill="hold" grpId="0" nodeType="after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anim calcmode="lin" valueType="num">
                                      <p:cBhvr>
                                        <p:cTn id="24" dur="500" fill="hold"/>
                                        <p:tgtEl>
                                          <p:spTgt spid="14"/>
                                        </p:tgtEl>
                                        <p:attrNameLst>
                                          <p:attrName>ppt_x</p:attrName>
                                        </p:attrNameLst>
                                      </p:cBhvr>
                                      <p:tavLst>
                                        <p:tav tm="0">
                                          <p:val>
                                            <p:strVal val="#ppt_x"/>
                                          </p:val>
                                        </p:tav>
                                        <p:tav tm="100000">
                                          <p:val>
                                            <p:strVal val="#ppt_x"/>
                                          </p:val>
                                        </p:tav>
                                      </p:tavLst>
                                    </p:anim>
                                    <p:anim calcmode="lin" valueType="num">
                                      <p:cBhvr>
                                        <p:cTn id="25" dur="500" fill="hold"/>
                                        <p:tgtEl>
                                          <p:spTgt spid="14"/>
                                        </p:tgtEl>
                                        <p:attrNameLst>
                                          <p:attrName>ppt_y</p:attrName>
                                        </p:attrNameLst>
                                      </p:cBhvr>
                                      <p:tavLst>
                                        <p:tav tm="0">
                                          <p:val>
                                            <p:strVal val="#ppt_y+.1"/>
                                          </p:val>
                                        </p:tav>
                                        <p:tav tm="100000">
                                          <p:val>
                                            <p:strVal val="#ppt_y"/>
                                          </p:val>
                                        </p:tav>
                                      </p:tavLst>
                                    </p:anim>
                                  </p:childTnLst>
                                </p:cTn>
                              </p:par>
                            </p:childTnLst>
                          </p:cTn>
                        </p:par>
                        <p:par>
                          <p:cTn id="26" fill="hold">
                            <p:stCondLst>
                              <p:cond delay="2500"/>
                            </p:stCondLst>
                            <p:childTnLst>
                              <p:par>
                                <p:cTn id="27" presetID="14" presetClass="entr" presetSubtype="5" fill="hold" grpId="0" nodeType="after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randombar(vertical)">
                                      <p:cBhvr>
                                        <p:cTn id="29" dur="500"/>
                                        <p:tgtEl>
                                          <p:spTgt spid="13"/>
                                        </p:tgtEl>
                                      </p:cBhvr>
                                    </p:animEffect>
                                  </p:childTnLst>
                                </p:cTn>
                              </p:par>
                            </p:childTnLst>
                          </p:cTn>
                        </p:par>
                        <p:par>
                          <p:cTn id="30" fill="hold">
                            <p:stCondLst>
                              <p:cond delay="3000"/>
                            </p:stCondLst>
                            <p:childTnLst>
                              <p:par>
                                <p:cTn id="31" presetID="20" presetClass="entr" presetSubtype="0" fill="hold" nodeType="after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wedge">
                                      <p:cBhvr>
                                        <p:cTn id="33" dur="1000"/>
                                        <p:tgtEl>
                                          <p:spTgt spid="12"/>
                                        </p:tgtEl>
                                      </p:cBhvr>
                                    </p:animEffect>
                                  </p:childTnLst>
                                </p:cTn>
                              </p:par>
                            </p:childTnLst>
                          </p:cTn>
                        </p:par>
                        <p:par>
                          <p:cTn id="34" fill="hold">
                            <p:stCondLst>
                              <p:cond delay="4000"/>
                            </p:stCondLst>
                            <p:childTnLst>
                              <p:par>
                                <p:cTn id="35" presetID="42" presetClass="entr" presetSubtype="0" fill="hold" grpId="0" nodeType="after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fade">
                                      <p:cBhvr>
                                        <p:cTn id="37" dur="500"/>
                                        <p:tgtEl>
                                          <p:spTgt spid="6"/>
                                        </p:tgtEl>
                                      </p:cBhvr>
                                    </p:animEffect>
                                    <p:anim calcmode="lin" valueType="num">
                                      <p:cBhvr>
                                        <p:cTn id="38" dur="500" fill="hold"/>
                                        <p:tgtEl>
                                          <p:spTgt spid="6"/>
                                        </p:tgtEl>
                                        <p:attrNameLst>
                                          <p:attrName>ppt_x</p:attrName>
                                        </p:attrNameLst>
                                      </p:cBhvr>
                                      <p:tavLst>
                                        <p:tav tm="0">
                                          <p:val>
                                            <p:strVal val="#ppt_x"/>
                                          </p:val>
                                        </p:tav>
                                        <p:tav tm="100000">
                                          <p:val>
                                            <p:strVal val="#ppt_x"/>
                                          </p:val>
                                        </p:tav>
                                      </p:tavLst>
                                    </p:anim>
                                    <p:anim calcmode="lin" valueType="num">
                                      <p:cBhvr>
                                        <p:cTn id="39" dur="5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4" grpId="0" bldLvl="0" animBg="1"/>
      <p:bldP spid="13" grpId="0" bldLvl="0" animBg="1"/>
      <p:bldP spid="6" grpId="0" bldLvl="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图片 23" descr="树枝"/>
          <p:cNvPicPr>
            <a:picLocks noChangeAspect="1"/>
          </p:cNvPicPr>
          <p:nvPr/>
        </p:nvPicPr>
        <p:blipFill>
          <a:blip r:embed="rId1"/>
          <a:stretch>
            <a:fillRect/>
          </a:stretch>
        </p:blipFill>
        <p:spPr>
          <a:xfrm>
            <a:off x="-107315" y="-313690"/>
            <a:ext cx="1713230" cy="1844040"/>
          </a:xfrm>
          <a:prstGeom prst="rect">
            <a:avLst/>
          </a:prstGeom>
        </p:spPr>
      </p:pic>
      <p:pic>
        <p:nvPicPr>
          <p:cNvPr id="2" name="图片 1"/>
          <p:cNvPicPr>
            <a:picLocks noChangeAspect="1"/>
          </p:cNvPicPr>
          <p:nvPr/>
        </p:nvPicPr>
        <p:blipFill>
          <a:blip r:embed="rId2"/>
          <a:stretch>
            <a:fillRect/>
          </a:stretch>
        </p:blipFill>
        <p:spPr>
          <a:xfrm>
            <a:off x="1448435" y="1256030"/>
            <a:ext cx="7381240" cy="542925"/>
          </a:xfrm>
          <a:prstGeom prst="rect">
            <a:avLst/>
          </a:prstGeom>
        </p:spPr>
      </p:pic>
      <p:sp>
        <p:nvSpPr>
          <p:cNvPr id="3" name="文本框 2"/>
          <p:cNvSpPr txBox="1"/>
          <p:nvPr/>
        </p:nvSpPr>
        <p:spPr>
          <a:xfrm>
            <a:off x="1711960" y="819150"/>
            <a:ext cx="4025265" cy="368300"/>
          </a:xfrm>
          <a:prstGeom prst="rect">
            <a:avLst/>
          </a:prstGeom>
          <a:noFill/>
        </p:spPr>
        <p:txBody>
          <a:bodyPr wrap="square" rtlCol="0">
            <a:spAutoFit/>
          </a:bodyPr>
          <a:p>
            <a:r>
              <a:rPr lang="zh-CN" altLang="en-US"/>
              <a:t>在重试策略里自定义超时时间</a:t>
            </a:r>
            <a:endParaRPr lang="zh-CN" altLang="en-US"/>
          </a:p>
        </p:txBody>
      </p:sp>
      <p:sp>
        <p:nvSpPr>
          <p:cNvPr id="4" name="文本框 3"/>
          <p:cNvSpPr txBox="1"/>
          <p:nvPr/>
        </p:nvSpPr>
        <p:spPr>
          <a:xfrm>
            <a:off x="1450975" y="2160905"/>
            <a:ext cx="10162540" cy="645160"/>
          </a:xfrm>
          <a:prstGeom prst="rect">
            <a:avLst/>
          </a:prstGeom>
          <a:noFill/>
        </p:spPr>
        <p:txBody>
          <a:bodyPr wrap="square" rtlCol="0">
            <a:spAutoFit/>
          </a:bodyPr>
          <a:p>
            <a:r>
              <a:rPr lang="zh-CN" altLang="en-US"/>
              <a:t>StopAfterDelayStrategy ：设定一个最长允许的执行时间；比如设定最长执行10s，无论任务执行次数，只要重试的时候超出了最长时间，则任务终止，并返回重试异常RetryException</a:t>
            </a:r>
            <a:endParaRPr lang="zh-CN" altLang="en-US"/>
          </a:p>
        </p:txBody>
      </p:sp>
      <p:sp>
        <p:nvSpPr>
          <p:cNvPr id="5" name="文本框 4"/>
          <p:cNvSpPr txBox="1"/>
          <p:nvPr/>
        </p:nvSpPr>
        <p:spPr>
          <a:xfrm>
            <a:off x="1490980" y="3080385"/>
            <a:ext cx="3192780" cy="368300"/>
          </a:xfrm>
          <a:prstGeom prst="rect">
            <a:avLst/>
          </a:prstGeom>
          <a:noFill/>
        </p:spPr>
        <p:txBody>
          <a:bodyPr wrap="square" rtlCol="0">
            <a:spAutoFit/>
          </a:bodyPr>
          <a:p>
            <a:r>
              <a:rPr lang="zh-CN" altLang="en-US"/>
              <a:t>日志监听：</a:t>
            </a:r>
            <a:endParaRPr lang="zh-CN" altLang="en-US"/>
          </a:p>
        </p:txBody>
      </p:sp>
      <p:pic>
        <p:nvPicPr>
          <p:cNvPr id="6" name="图片 5"/>
          <p:cNvPicPr>
            <a:picLocks noChangeAspect="1"/>
          </p:cNvPicPr>
          <p:nvPr/>
        </p:nvPicPr>
        <p:blipFill>
          <a:blip r:embed="rId3"/>
          <a:srcRect t="11073"/>
          <a:stretch>
            <a:fillRect/>
          </a:stretch>
        </p:blipFill>
        <p:spPr>
          <a:xfrm>
            <a:off x="1448435" y="3694430"/>
            <a:ext cx="4695190" cy="499745"/>
          </a:xfrm>
          <a:prstGeom prst="rect">
            <a:avLst/>
          </a:prstGeom>
        </p:spPr>
      </p:pic>
      <p:pic>
        <p:nvPicPr>
          <p:cNvPr id="7" name="图片 6"/>
          <p:cNvPicPr>
            <a:picLocks noChangeAspect="1"/>
          </p:cNvPicPr>
          <p:nvPr/>
        </p:nvPicPr>
        <p:blipFill>
          <a:blip r:embed="rId4"/>
          <a:srcRect b="13970"/>
          <a:stretch>
            <a:fillRect/>
          </a:stretch>
        </p:blipFill>
        <p:spPr>
          <a:xfrm>
            <a:off x="1448435" y="4293870"/>
            <a:ext cx="6952615" cy="2295525"/>
          </a:xfrm>
          <a:prstGeom prst="rect">
            <a:avLst/>
          </a:prstGeom>
        </p:spPr>
      </p:pic>
      <p:sp>
        <p:nvSpPr>
          <p:cNvPr id="8" name="文本框 7"/>
          <p:cNvSpPr txBox="1"/>
          <p:nvPr/>
        </p:nvSpPr>
        <p:spPr>
          <a:xfrm>
            <a:off x="8521065" y="4293870"/>
            <a:ext cx="2745740" cy="460375"/>
          </a:xfrm>
          <a:prstGeom prst="rect">
            <a:avLst/>
          </a:prstGeom>
          <a:noFill/>
        </p:spPr>
        <p:txBody>
          <a:bodyPr wrap="square" rtlCol="0">
            <a:spAutoFit/>
          </a:bodyPr>
          <a:p>
            <a:r>
              <a:rPr lang="zh-CN" altLang="en-US" sz="1200"/>
              <a:t>这里的监听器，只能是在重试操作之后才会被执行</a:t>
            </a:r>
            <a:endParaRPr lang="zh-CN" altLang="en-US" sz="1200"/>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阴影"/>
          <p:cNvPicPr>
            <a:picLocks noChangeAspect="1"/>
          </p:cNvPicPr>
          <p:nvPr/>
        </p:nvPicPr>
        <p:blipFill>
          <a:blip r:embed="rId1"/>
          <a:stretch>
            <a:fillRect/>
          </a:stretch>
        </p:blipFill>
        <p:spPr>
          <a:xfrm>
            <a:off x="2294890" y="1798955"/>
            <a:ext cx="7601585" cy="3545840"/>
          </a:xfrm>
          <a:prstGeom prst="rect">
            <a:avLst/>
          </a:prstGeom>
        </p:spPr>
      </p:pic>
      <p:pic>
        <p:nvPicPr>
          <p:cNvPr id="3" name="图片 2" descr="饮料"/>
          <p:cNvPicPr>
            <a:picLocks noChangeAspect="1"/>
          </p:cNvPicPr>
          <p:nvPr/>
        </p:nvPicPr>
        <p:blipFill>
          <a:blip r:embed="rId2"/>
          <a:stretch>
            <a:fillRect/>
          </a:stretch>
        </p:blipFill>
        <p:spPr>
          <a:xfrm>
            <a:off x="10730865" y="4404360"/>
            <a:ext cx="1010285" cy="2061845"/>
          </a:xfrm>
          <a:prstGeom prst="rect">
            <a:avLst/>
          </a:prstGeom>
        </p:spPr>
      </p:pic>
      <p:sp>
        <p:nvSpPr>
          <p:cNvPr id="4" name="文本框 3"/>
          <p:cNvSpPr txBox="1"/>
          <p:nvPr/>
        </p:nvSpPr>
        <p:spPr>
          <a:xfrm>
            <a:off x="4859020" y="2157095"/>
            <a:ext cx="2472690" cy="701040"/>
          </a:xfrm>
          <a:prstGeom prst="rect">
            <a:avLst/>
          </a:prstGeom>
          <a:noFill/>
        </p:spPr>
        <p:txBody>
          <a:bodyPr wrap="square" rtlCol="0">
            <a:spAutoFit/>
          </a:bodyPr>
          <a:lstStyle/>
          <a:p>
            <a:pPr algn="ctr"/>
            <a:r>
              <a:rPr lang="en-US" altLang="zh-CN" sz="4000">
                <a:solidFill>
                  <a:srgbClr val="55463D"/>
                </a:solidFill>
                <a:latin typeface="罗西钢笔行楷" panose="02010800040101010101" charset="-122"/>
                <a:ea typeface="罗西钢笔行楷" panose="02010800040101010101" charset="-122"/>
              </a:rPr>
              <a:t>Part.04</a:t>
            </a:r>
            <a:endParaRPr lang="en-US" altLang="zh-CN" sz="4000">
              <a:solidFill>
                <a:srgbClr val="55463D"/>
              </a:solidFill>
              <a:latin typeface="罗西钢笔行楷" panose="02010800040101010101" charset="-122"/>
              <a:ea typeface="罗西钢笔行楷" panose="02010800040101010101" charset="-122"/>
            </a:endParaRPr>
          </a:p>
        </p:txBody>
      </p:sp>
      <p:sp>
        <p:nvSpPr>
          <p:cNvPr id="5" name="文本框 4"/>
          <p:cNvSpPr txBox="1"/>
          <p:nvPr/>
        </p:nvSpPr>
        <p:spPr>
          <a:xfrm>
            <a:off x="4269105" y="3013075"/>
            <a:ext cx="3651885" cy="829945"/>
          </a:xfrm>
          <a:prstGeom prst="rect">
            <a:avLst/>
          </a:prstGeom>
          <a:noFill/>
        </p:spPr>
        <p:txBody>
          <a:bodyPr wrap="square" rtlCol="0">
            <a:spAutoFit/>
          </a:bodyPr>
          <a:lstStyle/>
          <a:p>
            <a:pPr algn="ctr" fontAlgn="auto">
              <a:lnSpc>
                <a:spcPct val="150000"/>
              </a:lnSpc>
            </a:pPr>
            <a:r>
              <a:rPr lang="zh-CN" altLang="en-US" sz="3200">
                <a:solidFill>
                  <a:srgbClr val="55463D"/>
                </a:solidFill>
                <a:latin typeface="罗西钢笔行楷" panose="02010800040101010101" charset="-122"/>
                <a:ea typeface="罗西钢笔行楷" panose="02010800040101010101" charset="-122"/>
              </a:rPr>
              <a:t>扩展</a:t>
            </a:r>
            <a:r>
              <a:rPr lang="en-US" altLang="zh-CN" sz="3200">
                <a:solidFill>
                  <a:srgbClr val="55463D"/>
                </a:solidFill>
                <a:latin typeface="罗西钢笔行楷" panose="02010800040101010101" charset="-122"/>
                <a:ea typeface="罗西钢笔行楷" panose="02010800040101010101" charset="-122"/>
              </a:rPr>
              <a:t>-try catch</a:t>
            </a:r>
            <a:endParaRPr lang="en-US" altLang="zh-CN" sz="2800">
              <a:solidFill>
                <a:srgbClr val="55463D"/>
              </a:solidFill>
              <a:latin typeface="罗西钢笔行楷" panose="02010800040101010101" charset="-122"/>
              <a:ea typeface="罗西钢笔行楷" panose="02010800040101010101" charset="-122"/>
              <a:sym typeface="+mn-ea"/>
            </a:endParaRPr>
          </a:p>
        </p:txBody>
      </p:sp>
      <p:pic>
        <p:nvPicPr>
          <p:cNvPr id="24" name="图片 23" descr="树枝"/>
          <p:cNvPicPr>
            <a:picLocks noChangeAspect="1"/>
          </p:cNvPicPr>
          <p:nvPr/>
        </p:nvPicPr>
        <p:blipFill>
          <a:blip r:embed="rId3"/>
          <a:stretch>
            <a:fillRect/>
          </a:stretch>
        </p:blipFill>
        <p:spPr>
          <a:xfrm>
            <a:off x="-10160" y="-22225"/>
            <a:ext cx="1713230" cy="1844040"/>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500"/>
                                        <p:tgtEl>
                                          <p:spTgt spid="24"/>
                                        </p:tgtEl>
                                      </p:cBhvr>
                                    </p:animEffect>
                                  </p:childTnLst>
                                </p:cTn>
                              </p:par>
                              <p:par>
                                <p:cTn id="8" presetID="53" presetClass="entr" presetSubtype="16"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 calcmode="lin" valueType="num">
                                      <p:cBhvr>
                                        <p:cTn id="10" dur="500" fill="hold"/>
                                        <p:tgtEl>
                                          <p:spTgt spid="3"/>
                                        </p:tgtEl>
                                        <p:attrNameLst>
                                          <p:attrName>ppt_w</p:attrName>
                                        </p:attrNameLst>
                                      </p:cBhvr>
                                      <p:tavLst>
                                        <p:tav tm="0">
                                          <p:val>
                                            <p:fltVal val="0"/>
                                          </p:val>
                                        </p:tav>
                                        <p:tav tm="100000">
                                          <p:val>
                                            <p:strVal val="#ppt_w"/>
                                          </p:val>
                                        </p:tav>
                                      </p:tavLst>
                                    </p:anim>
                                    <p:anim calcmode="lin" valueType="num">
                                      <p:cBhvr>
                                        <p:cTn id="11" dur="500" fill="hold"/>
                                        <p:tgtEl>
                                          <p:spTgt spid="3"/>
                                        </p:tgtEl>
                                        <p:attrNameLst>
                                          <p:attrName>ppt_h</p:attrName>
                                        </p:attrNameLst>
                                      </p:cBhvr>
                                      <p:tavLst>
                                        <p:tav tm="0">
                                          <p:val>
                                            <p:fltVal val="0"/>
                                          </p:val>
                                        </p:tav>
                                        <p:tav tm="100000">
                                          <p:val>
                                            <p:strVal val="#ppt_h"/>
                                          </p:val>
                                        </p:tav>
                                      </p:tavLst>
                                    </p:anim>
                                    <p:animEffect transition="in" filter="fade">
                                      <p:cBhvr>
                                        <p:cTn id="12" dur="500"/>
                                        <p:tgtEl>
                                          <p:spTgt spid="3"/>
                                        </p:tgtEl>
                                      </p:cBhvr>
                                    </p:animEffect>
                                  </p:childTnLst>
                                </p:cTn>
                              </p:par>
                            </p:childTnLst>
                          </p:cTn>
                        </p:par>
                        <p:par>
                          <p:cTn id="13" fill="hold">
                            <p:stCondLst>
                              <p:cond delay="500"/>
                            </p:stCondLst>
                            <p:childTnLst>
                              <p:par>
                                <p:cTn id="14" presetID="55" presetClass="entr" presetSubtype="0" fill="hold" nodeType="afterEffect">
                                  <p:stCondLst>
                                    <p:cond delay="0"/>
                                  </p:stCondLst>
                                  <p:childTnLst>
                                    <p:set>
                                      <p:cBhvr>
                                        <p:cTn id="15" dur="1" fill="hold">
                                          <p:stCondLst>
                                            <p:cond delay="0"/>
                                          </p:stCondLst>
                                        </p:cTn>
                                        <p:tgtEl>
                                          <p:spTgt spid="2"/>
                                        </p:tgtEl>
                                        <p:attrNameLst>
                                          <p:attrName>style.visibility</p:attrName>
                                        </p:attrNameLst>
                                      </p:cBhvr>
                                      <p:to>
                                        <p:strVal val="visible"/>
                                      </p:to>
                                    </p:set>
                                    <p:anim calcmode="lin" valueType="num">
                                      <p:cBhvr>
                                        <p:cTn id="16" dur="500" fill="hold"/>
                                        <p:tgtEl>
                                          <p:spTgt spid="2"/>
                                        </p:tgtEl>
                                        <p:attrNameLst>
                                          <p:attrName>ppt_w</p:attrName>
                                        </p:attrNameLst>
                                      </p:cBhvr>
                                      <p:tavLst>
                                        <p:tav tm="0">
                                          <p:val>
                                            <p:strVal val="#ppt_w*0.70"/>
                                          </p:val>
                                        </p:tav>
                                        <p:tav tm="100000">
                                          <p:val>
                                            <p:strVal val="#ppt_w"/>
                                          </p:val>
                                        </p:tav>
                                      </p:tavLst>
                                    </p:anim>
                                    <p:anim calcmode="lin" valueType="num">
                                      <p:cBhvr>
                                        <p:cTn id="17" dur="500" fill="hold"/>
                                        <p:tgtEl>
                                          <p:spTgt spid="2"/>
                                        </p:tgtEl>
                                        <p:attrNameLst>
                                          <p:attrName>ppt_h</p:attrName>
                                        </p:attrNameLst>
                                      </p:cBhvr>
                                      <p:tavLst>
                                        <p:tav tm="0">
                                          <p:val>
                                            <p:strVal val="#ppt_h"/>
                                          </p:val>
                                        </p:tav>
                                        <p:tav tm="100000">
                                          <p:val>
                                            <p:strVal val="#ppt_h"/>
                                          </p:val>
                                        </p:tav>
                                      </p:tavLst>
                                    </p:anim>
                                    <p:animEffect transition="in" filter="fade">
                                      <p:cBhvr>
                                        <p:cTn id="18" dur="500"/>
                                        <p:tgtEl>
                                          <p:spTgt spid="2"/>
                                        </p:tgtEl>
                                      </p:cBhvr>
                                    </p:animEffect>
                                  </p:childTnLst>
                                </p:cTn>
                              </p:par>
                            </p:childTnLst>
                          </p:cTn>
                        </p:par>
                        <p:par>
                          <p:cTn id="19" fill="hold">
                            <p:stCondLst>
                              <p:cond delay="1000"/>
                            </p:stCondLst>
                            <p:childTnLst>
                              <p:par>
                                <p:cTn id="20" presetID="12" presetClass="entr" presetSubtype="1" fill="hold" grpId="0" nodeType="afterEffect">
                                  <p:stCondLst>
                                    <p:cond delay="0"/>
                                  </p:stCondLst>
                                  <p:childTnLst>
                                    <p:set>
                                      <p:cBhvr>
                                        <p:cTn id="21" dur="1" fill="hold">
                                          <p:stCondLst>
                                            <p:cond delay="0"/>
                                          </p:stCondLst>
                                        </p:cTn>
                                        <p:tgtEl>
                                          <p:spTgt spid="4"/>
                                        </p:tgtEl>
                                        <p:attrNameLst>
                                          <p:attrName>style.visibility</p:attrName>
                                        </p:attrNameLst>
                                      </p:cBhvr>
                                      <p:to>
                                        <p:strVal val="visible"/>
                                      </p:to>
                                    </p:set>
                                    <p:anim calcmode="lin" valueType="num">
                                      <p:cBhvr additive="base">
                                        <p:cTn id="22" dur="500"/>
                                        <p:tgtEl>
                                          <p:spTgt spid="4"/>
                                        </p:tgtEl>
                                        <p:attrNameLst>
                                          <p:attrName>ppt_y</p:attrName>
                                        </p:attrNameLst>
                                      </p:cBhvr>
                                      <p:tavLst>
                                        <p:tav tm="0">
                                          <p:val>
                                            <p:strVal val="#ppt_y-#ppt_h*1.125000"/>
                                          </p:val>
                                        </p:tav>
                                        <p:tav tm="100000">
                                          <p:val>
                                            <p:strVal val="#ppt_y"/>
                                          </p:val>
                                        </p:tav>
                                      </p:tavLst>
                                    </p:anim>
                                    <p:animEffect transition="in" filter="wipe(down)">
                                      <p:cBhvr>
                                        <p:cTn id="23" dur="500"/>
                                        <p:tgtEl>
                                          <p:spTgt spid="4"/>
                                        </p:tgtEl>
                                      </p:cBhvr>
                                    </p:animEffect>
                                  </p:childTnLst>
                                </p:cTn>
                              </p:par>
                            </p:childTnLst>
                          </p:cTn>
                        </p:par>
                        <p:par>
                          <p:cTn id="24" fill="hold">
                            <p:stCondLst>
                              <p:cond delay="1500"/>
                            </p:stCondLst>
                            <p:childTnLst>
                              <p:par>
                                <p:cTn id="25" presetID="14" presetClass="entr" presetSubtype="5" fill="hold" grpId="0" nodeType="after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randombar(vertical)">
                                      <p:cBhvr>
                                        <p:cTn id="2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矩形 57"/>
          <p:cNvSpPr/>
          <p:nvPr/>
        </p:nvSpPr>
        <p:spPr>
          <a:xfrm>
            <a:off x="2438405" y="252859"/>
            <a:ext cx="9753599" cy="484285"/>
          </a:xfrm>
          <a:prstGeom prst="rect">
            <a:avLst/>
          </a:prstGeom>
          <a:gradFill>
            <a:gsLst>
              <a:gs pos="0">
                <a:schemeClr val="accent1">
                  <a:lumMod val="5000"/>
                  <a:lumOff val="95000"/>
                  <a:alpha val="0"/>
                </a:schemeClr>
              </a:gs>
              <a:gs pos="78000">
                <a:schemeClr val="accent5"/>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grpSp>
        <p:nvGrpSpPr>
          <p:cNvPr id="63" name="组 62"/>
          <p:cNvGrpSpPr/>
          <p:nvPr/>
        </p:nvGrpSpPr>
        <p:grpSpPr>
          <a:xfrm rot="0">
            <a:off x="11454130" y="252730"/>
            <a:ext cx="737870" cy="484505"/>
            <a:chOff x="11454105" y="252856"/>
            <a:chExt cx="737892" cy="484288"/>
          </a:xfrm>
        </p:grpSpPr>
        <p:grpSp>
          <p:nvGrpSpPr>
            <p:cNvPr id="65" name="组 64"/>
            <p:cNvGrpSpPr/>
            <p:nvPr/>
          </p:nvGrpSpPr>
          <p:grpSpPr>
            <a:xfrm>
              <a:off x="12039604" y="252856"/>
              <a:ext cx="152393" cy="484287"/>
              <a:chOff x="12039604" y="252856"/>
              <a:chExt cx="152393" cy="484287"/>
            </a:xfrm>
          </p:grpSpPr>
          <p:sp>
            <p:nvSpPr>
              <p:cNvPr id="69" name="圆角矩形 68"/>
              <p:cNvSpPr/>
              <p:nvPr/>
            </p:nvSpPr>
            <p:spPr>
              <a:xfrm rot="16200000" flipV="1">
                <a:off x="12072988" y="518121"/>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圆角矩形 69"/>
              <p:cNvSpPr/>
              <p:nvPr/>
            </p:nvSpPr>
            <p:spPr>
              <a:xfrm rot="16200000" flipV="1">
                <a:off x="12072988" y="618134"/>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圆角矩形 70"/>
              <p:cNvSpPr/>
              <p:nvPr/>
            </p:nvSpPr>
            <p:spPr>
              <a:xfrm rot="16200000" flipV="1">
                <a:off x="12072988" y="321750"/>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圆角矩形 71"/>
              <p:cNvSpPr/>
              <p:nvPr/>
            </p:nvSpPr>
            <p:spPr>
              <a:xfrm rot="16200000" flipV="1">
                <a:off x="12072988" y="42176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圆角矩形 72"/>
              <p:cNvSpPr/>
              <p:nvPr/>
            </p:nvSpPr>
            <p:spPr>
              <a:xfrm rot="16200000" flipV="1">
                <a:off x="12072987" y="21947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6" name="组合 99"/>
            <p:cNvGrpSpPr/>
            <p:nvPr/>
          </p:nvGrpSpPr>
          <p:grpSpPr>
            <a:xfrm>
              <a:off x="11454105" y="252857"/>
              <a:ext cx="491115" cy="484287"/>
              <a:chOff x="1528923" y="220268"/>
              <a:chExt cx="1284096" cy="1266241"/>
            </a:xfrm>
          </p:grpSpPr>
          <p:sp>
            <p:nvSpPr>
              <p:cNvPr id="67" name="圆角矩形 66"/>
              <p:cNvSpPr/>
              <p:nvPr/>
            </p:nvSpPr>
            <p:spPr>
              <a:xfrm rot="16200000" flipV="1">
                <a:off x="1537850" y="211341"/>
                <a:ext cx="1266241" cy="1284096"/>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Freeform 96"/>
              <p:cNvSpPr/>
              <p:nvPr/>
            </p:nvSpPr>
            <p:spPr bwMode="auto">
              <a:xfrm>
                <a:off x="1804148" y="499514"/>
                <a:ext cx="733647" cy="707752"/>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grpSp>
      </p:grpSp>
      <p:pic>
        <p:nvPicPr>
          <p:cNvPr id="4" name="图片 3"/>
          <p:cNvPicPr>
            <a:picLocks noChangeAspect="1"/>
          </p:cNvPicPr>
          <p:nvPr/>
        </p:nvPicPr>
        <p:blipFill>
          <a:blip r:embed="rId1"/>
          <a:stretch>
            <a:fillRect/>
          </a:stretch>
        </p:blipFill>
        <p:spPr>
          <a:xfrm>
            <a:off x="858520" y="1276350"/>
            <a:ext cx="6419215" cy="4542790"/>
          </a:xfrm>
          <a:prstGeom prst="rect">
            <a:avLst/>
          </a:prstGeom>
        </p:spPr>
      </p:pic>
      <p:sp>
        <p:nvSpPr>
          <p:cNvPr id="6" name="文本框 5"/>
          <p:cNvSpPr txBox="1"/>
          <p:nvPr/>
        </p:nvSpPr>
        <p:spPr>
          <a:xfrm>
            <a:off x="8202295" y="2141220"/>
            <a:ext cx="3580765" cy="675640"/>
          </a:xfrm>
          <a:prstGeom prst="rect">
            <a:avLst/>
          </a:prstGeom>
          <a:noFill/>
        </p:spPr>
        <p:txBody>
          <a:bodyPr wrap="square" rtlCol="0">
            <a:spAutoFit/>
          </a:bodyPr>
          <a:p>
            <a:r>
              <a:rPr lang="zh-CN" altLang="en-US"/>
              <a:t>请问最终会输出什么？</a:t>
            </a:r>
            <a:endParaRPr lang="zh-CN" altLang="en-US"/>
          </a:p>
          <a:p>
            <a:endParaRPr lang="zh-CN" altLang="en-US"/>
          </a:p>
        </p:txBody>
      </p:sp>
      <p:pic>
        <p:nvPicPr>
          <p:cNvPr id="7" name="图片 6"/>
          <p:cNvPicPr>
            <a:picLocks noChangeAspect="1"/>
          </p:cNvPicPr>
          <p:nvPr/>
        </p:nvPicPr>
        <p:blipFill>
          <a:blip r:embed="rId2"/>
          <a:stretch>
            <a:fillRect/>
          </a:stretch>
        </p:blipFill>
        <p:spPr>
          <a:xfrm>
            <a:off x="3238500" y="733425"/>
            <a:ext cx="5714365" cy="5390515"/>
          </a:xfrm>
          <a:prstGeom prst="rect">
            <a:avLst/>
          </a:prstGeom>
        </p:spPr>
      </p:pic>
      <p:pic>
        <p:nvPicPr>
          <p:cNvPr id="24" name="图片 23" descr="树枝"/>
          <p:cNvPicPr>
            <a:picLocks noChangeAspect="1"/>
          </p:cNvPicPr>
          <p:nvPr/>
        </p:nvPicPr>
        <p:blipFill>
          <a:blip r:embed="rId3"/>
          <a:stretch>
            <a:fillRect/>
          </a:stretch>
        </p:blipFill>
        <p:spPr>
          <a:xfrm>
            <a:off x="-10160" y="-22225"/>
            <a:ext cx="1713230" cy="1844040"/>
          </a:xfrm>
          <a:prstGeom prst="rect">
            <a:avLst/>
          </a:prstGeom>
        </p:spPr>
      </p:pic>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4"/>
                                        </p:tgtEl>
                                        <p:attrNameLst>
                                          <p:attrName>style.visibility</p:attrName>
                                        </p:attrNameLst>
                                      </p:cBhvr>
                                      <p:to>
                                        <p:strVal val="visible"/>
                                      </p:to>
                                    </p:set>
                                    <p:animEffect transition="in" filter="wipe(left)">
                                      <p:cBhvr>
                                        <p:cTn id="11"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矩形 57"/>
          <p:cNvSpPr/>
          <p:nvPr/>
        </p:nvSpPr>
        <p:spPr>
          <a:xfrm>
            <a:off x="2438405" y="252859"/>
            <a:ext cx="9753599" cy="484285"/>
          </a:xfrm>
          <a:prstGeom prst="rect">
            <a:avLst/>
          </a:prstGeom>
          <a:gradFill>
            <a:gsLst>
              <a:gs pos="0">
                <a:schemeClr val="accent1">
                  <a:lumMod val="5000"/>
                  <a:lumOff val="95000"/>
                  <a:alpha val="0"/>
                </a:schemeClr>
              </a:gs>
              <a:gs pos="78000">
                <a:schemeClr val="accent5"/>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grpSp>
        <p:nvGrpSpPr>
          <p:cNvPr id="63" name="组 62"/>
          <p:cNvGrpSpPr/>
          <p:nvPr/>
        </p:nvGrpSpPr>
        <p:grpSpPr>
          <a:xfrm rot="0">
            <a:off x="11454130" y="252730"/>
            <a:ext cx="737870" cy="484505"/>
            <a:chOff x="11454105" y="252856"/>
            <a:chExt cx="737892" cy="484288"/>
          </a:xfrm>
        </p:grpSpPr>
        <p:grpSp>
          <p:nvGrpSpPr>
            <p:cNvPr id="65" name="组 64"/>
            <p:cNvGrpSpPr/>
            <p:nvPr/>
          </p:nvGrpSpPr>
          <p:grpSpPr>
            <a:xfrm>
              <a:off x="12039604" y="252856"/>
              <a:ext cx="152393" cy="484287"/>
              <a:chOff x="12039604" y="252856"/>
              <a:chExt cx="152393" cy="484287"/>
            </a:xfrm>
          </p:grpSpPr>
          <p:sp>
            <p:nvSpPr>
              <p:cNvPr id="69" name="圆角矩形 68"/>
              <p:cNvSpPr/>
              <p:nvPr/>
            </p:nvSpPr>
            <p:spPr>
              <a:xfrm rot="16200000" flipV="1">
                <a:off x="12072988" y="518121"/>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圆角矩形 69"/>
              <p:cNvSpPr/>
              <p:nvPr/>
            </p:nvSpPr>
            <p:spPr>
              <a:xfrm rot="16200000" flipV="1">
                <a:off x="12072988" y="618134"/>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圆角矩形 70"/>
              <p:cNvSpPr/>
              <p:nvPr/>
            </p:nvSpPr>
            <p:spPr>
              <a:xfrm rot="16200000" flipV="1">
                <a:off x="12072988" y="321750"/>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圆角矩形 71"/>
              <p:cNvSpPr/>
              <p:nvPr/>
            </p:nvSpPr>
            <p:spPr>
              <a:xfrm rot="16200000" flipV="1">
                <a:off x="12072988" y="42176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圆角矩形 72"/>
              <p:cNvSpPr/>
              <p:nvPr/>
            </p:nvSpPr>
            <p:spPr>
              <a:xfrm rot="16200000" flipV="1">
                <a:off x="12072987" y="21947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6" name="组合 99"/>
            <p:cNvGrpSpPr/>
            <p:nvPr/>
          </p:nvGrpSpPr>
          <p:grpSpPr>
            <a:xfrm>
              <a:off x="11454105" y="252857"/>
              <a:ext cx="491115" cy="484287"/>
              <a:chOff x="1528923" y="220268"/>
              <a:chExt cx="1284096" cy="1266241"/>
            </a:xfrm>
          </p:grpSpPr>
          <p:sp>
            <p:nvSpPr>
              <p:cNvPr id="67" name="圆角矩形 66"/>
              <p:cNvSpPr/>
              <p:nvPr/>
            </p:nvSpPr>
            <p:spPr>
              <a:xfrm rot="16200000" flipV="1">
                <a:off x="1537850" y="211341"/>
                <a:ext cx="1266241" cy="1284096"/>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Freeform 96"/>
              <p:cNvSpPr/>
              <p:nvPr/>
            </p:nvSpPr>
            <p:spPr bwMode="auto">
              <a:xfrm>
                <a:off x="1804148" y="499514"/>
                <a:ext cx="733647" cy="707752"/>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grpSp>
      </p:grpSp>
      <p:pic>
        <p:nvPicPr>
          <p:cNvPr id="3" name="图片 2"/>
          <p:cNvPicPr>
            <a:picLocks noChangeAspect="1"/>
          </p:cNvPicPr>
          <p:nvPr/>
        </p:nvPicPr>
        <p:blipFill>
          <a:blip r:embed="rId1"/>
          <a:stretch>
            <a:fillRect/>
          </a:stretch>
        </p:blipFill>
        <p:spPr>
          <a:xfrm>
            <a:off x="330200" y="965835"/>
            <a:ext cx="4923790" cy="3056890"/>
          </a:xfrm>
          <a:prstGeom prst="rect">
            <a:avLst/>
          </a:prstGeom>
        </p:spPr>
      </p:pic>
      <p:pic>
        <p:nvPicPr>
          <p:cNvPr id="5" name="图片 4"/>
          <p:cNvPicPr>
            <a:picLocks noChangeAspect="1"/>
          </p:cNvPicPr>
          <p:nvPr/>
        </p:nvPicPr>
        <p:blipFill>
          <a:blip r:embed="rId2"/>
          <a:stretch>
            <a:fillRect/>
          </a:stretch>
        </p:blipFill>
        <p:spPr>
          <a:xfrm>
            <a:off x="3815715" y="1099185"/>
            <a:ext cx="5428615" cy="3580765"/>
          </a:xfrm>
          <a:prstGeom prst="rect">
            <a:avLst/>
          </a:prstGeom>
        </p:spPr>
      </p:pic>
      <p:pic>
        <p:nvPicPr>
          <p:cNvPr id="8" name="图片 7"/>
          <p:cNvPicPr>
            <a:picLocks noChangeAspect="1"/>
          </p:cNvPicPr>
          <p:nvPr/>
        </p:nvPicPr>
        <p:blipFill>
          <a:blip r:embed="rId3"/>
          <a:stretch>
            <a:fillRect/>
          </a:stretch>
        </p:blipFill>
        <p:spPr>
          <a:xfrm>
            <a:off x="6858635" y="1099185"/>
            <a:ext cx="5180965" cy="3590290"/>
          </a:xfrm>
          <a:prstGeom prst="rect">
            <a:avLst/>
          </a:prstGeom>
        </p:spPr>
      </p:pic>
      <p:pic>
        <p:nvPicPr>
          <p:cNvPr id="24" name="图片 23" descr="树枝"/>
          <p:cNvPicPr>
            <a:picLocks noChangeAspect="1"/>
          </p:cNvPicPr>
          <p:nvPr/>
        </p:nvPicPr>
        <p:blipFill>
          <a:blip r:embed="rId4"/>
          <a:stretch>
            <a:fillRect/>
          </a:stretch>
        </p:blipFill>
        <p:spPr>
          <a:xfrm>
            <a:off x="-10160" y="-22225"/>
            <a:ext cx="1713230" cy="1844040"/>
          </a:xfrm>
          <a:prstGeom prst="rect">
            <a:avLst/>
          </a:prstGeom>
        </p:spPr>
      </p:pic>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矩形 57"/>
          <p:cNvSpPr/>
          <p:nvPr/>
        </p:nvSpPr>
        <p:spPr>
          <a:xfrm>
            <a:off x="2438405" y="252859"/>
            <a:ext cx="9753599" cy="484285"/>
          </a:xfrm>
          <a:prstGeom prst="rect">
            <a:avLst/>
          </a:prstGeom>
          <a:gradFill>
            <a:gsLst>
              <a:gs pos="0">
                <a:schemeClr val="accent1">
                  <a:lumMod val="5000"/>
                  <a:lumOff val="95000"/>
                  <a:alpha val="0"/>
                </a:schemeClr>
              </a:gs>
              <a:gs pos="78000">
                <a:schemeClr val="accent5"/>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grpSp>
        <p:nvGrpSpPr>
          <p:cNvPr id="63" name="组 62"/>
          <p:cNvGrpSpPr/>
          <p:nvPr/>
        </p:nvGrpSpPr>
        <p:grpSpPr>
          <a:xfrm rot="0">
            <a:off x="11454130" y="252730"/>
            <a:ext cx="737870" cy="484505"/>
            <a:chOff x="11454105" y="252856"/>
            <a:chExt cx="737892" cy="484288"/>
          </a:xfrm>
        </p:grpSpPr>
        <p:grpSp>
          <p:nvGrpSpPr>
            <p:cNvPr id="65" name="组 64"/>
            <p:cNvGrpSpPr/>
            <p:nvPr/>
          </p:nvGrpSpPr>
          <p:grpSpPr>
            <a:xfrm>
              <a:off x="12039604" y="252856"/>
              <a:ext cx="152393" cy="484287"/>
              <a:chOff x="12039604" y="252856"/>
              <a:chExt cx="152393" cy="484287"/>
            </a:xfrm>
          </p:grpSpPr>
          <p:sp>
            <p:nvSpPr>
              <p:cNvPr id="69" name="圆角矩形 68"/>
              <p:cNvSpPr/>
              <p:nvPr/>
            </p:nvSpPr>
            <p:spPr>
              <a:xfrm rot="16200000" flipV="1">
                <a:off x="12072988" y="518121"/>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圆角矩形 69"/>
              <p:cNvSpPr/>
              <p:nvPr/>
            </p:nvSpPr>
            <p:spPr>
              <a:xfrm rot="16200000" flipV="1">
                <a:off x="12072988" y="618134"/>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圆角矩形 70"/>
              <p:cNvSpPr/>
              <p:nvPr/>
            </p:nvSpPr>
            <p:spPr>
              <a:xfrm rot="16200000" flipV="1">
                <a:off x="12072988" y="321750"/>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圆角矩形 71"/>
              <p:cNvSpPr/>
              <p:nvPr/>
            </p:nvSpPr>
            <p:spPr>
              <a:xfrm rot="16200000" flipV="1">
                <a:off x="12072988" y="42176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圆角矩形 72"/>
              <p:cNvSpPr/>
              <p:nvPr/>
            </p:nvSpPr>
            <p:spPr>
              <a:xfrm rot="16200000" flipV="1">
                <a:off x="12072987" y="21947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6" name="组合 99"/>
            <p:cNvGrpSpPr/>
            <p:nvPr/>
          </p:nvGrpSpPr>
          <p:grpSpPr>
            <a:xfrm>
              <a:off x="11454105" y="252857"/>
              <a:ext cx="491115" cy="484287"/>
              <a:chOff x="1528923" y="220268"/>
              <a:chExt cx="1284096" cy="1266241"/>
            </a:xfrm>
          </p:grpSpPr>
          <p:sp>
            <p:nvSpPr>
              <p:cNvPr id="67" name="圆角矩形 66"/>
              <p:cNvSpPr/>
              <p:nvPr/>
            </p:nvSpPr>
            <p:spPr>
              <a:xfrm rot="16200000" flipV="1">
                <a:off x="1537850" y="211341"/>
                <a:ext cx="1266241" cy="1284096"/>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Freeform 96"/>
              <p:cNvSpPr/>
              <p:nvPr/>
            </p:nvSpPr>
            <p:spPr bwMode="auto">
              <a:xfrm>
                <a:off x="1804148" y="499514"/>
                <a:ext cx="733647" cy="707752"/>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grpSp>
      </p:grpSp>
      <p:pic>
        <p:nvPicPr>
          <p:cNvPr id="3" name="图片 2"/>
          <p:cNvPicPr>
            <a:picLocks noChangeAspect="1"/>
          </p:cNvPicPr>
          <p:nvPr/>
        </p:nvPicPr>
        <p:blipFill>
          <a:blip r:embed="rId1"/>
          <a:stretch>
            <a:fillRect/>
          </a:stretch>
        </p:blipFill>
        <p:spPr>
          <a:xfrm>
            <a:off x="-5715" y="1896110"/>
            <a:ext cx="4847590" cy="3190240"/>
          </a:xfrm>
          <a:prstGeom prst="rect">
            <a:avLst/>
          </a:prstGeom>
        </p:spPr>
      </p:pic>
      <p:sp>
        <p:nvSpPr>
          <p:cNvPr id="4" name="文本框 3"/>
          <p:cNvSpPr txBox="1"/>
          <p:nvPr/>
        </p:nvSpPr>
        <p:spPr>
          <a:xfrm>
            <a:off x="167005" y="4526915"/>
            <a:ext cx="4502150" cy="383540"/>
          </a:xfrm>
          <a:prstGeom prst="rect">
            <a:avLst/>
          </a:prstGeom>
          <a:noFill/>
        </p:spPr>
        <p:txBody>
          <a:bodyPr wrap="square" rtlCol="0">
            <a:spAutoFit/>
          </a:bodyPr>
          <a:p>
            <a:r>
              <a:rPr lang="zh-CN" altLang="en-US"/>
              <a:t>为什么输出的不是</a:t>
            </a:r>
            <a:r>
              <a:rPr lang="en-US" altLang="zh-CN"/>
              <a:t>finnally,</a:t>
            </a:r>
            <a:r>
              <a:rPr lang="zh-CN" altLang="en-US"/>
              <a:t>而是</a:t>
            </a:r>
            <a:r>
              <a:rPr lang="en-US" altLang="zh-CN"/>
              <a:t>try</a:t>
            </a:r>
            <a:endParaRPr lang="en-US" altLang="zh-CN"/>
          </a:p>
        </p:txBody>
      </p:sp>
      <p:pic>
        <p:nvPicPr>
          <p:cNvPr id="5" name="图片 4"/>
          <p:cNvPicPr>
            <a:picLocks noChangeAspect="1"/>
          </p:cNvPicPr>
          <p:nvPr/>
        </p:nvPicPr>
        <p:blipFill>
          <a:blip r:embed="rId2"/>
          <a:stretch>
            <a:fillRect/>
          </a:stretch>
        </p:blipFill>
        <p:spPr>
          <a:xfrm>
            <a:off x="4877435" y="1896110"/>
            <a:ext cx="7314565" cy="3637915"/>
          </a:xfrm>
          <a:prstGeom prst="rect">
            <a:avLst/>
          </a:prstGeom>
        </p:spPr>
      </p:pic>
      <p:sp>
        <p:nvSpPr>
          <p:cNvPr id="6" name="文本框 5"/>
          <p:cNvSpPr txBox="1"/>
          <p:nvPr/>
        </p:nvSpPr>
        <p:spPr>
          <a:xfrm>
            <a:off x="534670" y="5636895"/>
            <a:ext cx="6203950" cy="675640"/>
          </a:xfrm>
          <a:prstGeom prst="rect">
            <a:avLst/>
          </a:prstGeom>
          <a:noFill/>
        </p:spPr>
        <p:txBody>
          <a:bodyPr wrap="square" rtlCol="0">
            <a:spAutoFit/>
          </a:bodyPr>
          <a:p>
            <a:r>
              <a:rPr lang="zh-CN" altLang="en-US"/>
              <a:t>猜想：返回的不是</a:t>
            </a:r>
            <a:r>
              <a:rPr lang="en-US" altLang="zh-CN"/>
              <a:t>t</a:t>
            </a:r>
            <a:endParaRPr lang="en-US" altLang="zh-CN"/>
          </a:p>
          <a:p>
            <a:r>
              <a:rPr lang="zh-CN" altLang="en-US"/>
              <a:t> </a:t>
            </a:r>
            <a:endParaRPr lang="zh-CN" altLang="en-US"/>
          </a:p>
        </p:txBody>
      </p:sp>
      <p:pic>
        <p:nvPicPr>
          <p:cNvPr id="24" name="图片 23" descr="树枝"/>
          <p:cNvPicPr>
            <a:picLocks noChangeAspect="1"/>
          </p:cNvPicPr>
          <p:nvPr/>
        </p:nvPicPr>
        <p:blipFill>
          <a:blip r:embed="rId3"/>
          <a:stretch>
            <a:fillRect/>
          </a:stretch>
        </p:blipFill>
        <p:spPr>
          <a:xfrm>
            <a:off x="-10160" y="-22225"/>
            <a:ext cx="1713230" cy="1844040"/>
          </a:xfrm>
          <a:prstGeom prst="rect">
            <a:avLst/>
          </a:prstGeom>
        </p:spPr>
      </p:pic>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horizontal)">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linds(horizontal)">
                                      <p:cBhvr>
                                        <p:cTn id="17" dur="500"/>
                                        <p:tgtEl>
                                          <p:spTgt spid="6"/>
                                        </p:tgtEl>
                                      </p:cBhvr>
                                    </p:animEffect>
                                  </p:childTnLst>
                                </p:cTn>
                              </p:par>
                            </p:childTnLst>
                          </p:cTn>
                        </p:par>
                        <p:par>
                          <p:cTn id="18" fill="hold">
                            <p:stCondLst>
                              <p:cond delay="500"/>
                            </p:stCondLst>
                            <p:childTnLst>
                              <p:par>
                                <p:cTn id="19" presetID="22" presetClass="entr" presetSubtype="8" fill="hold" nodeType="afterEffect">
                                  <p:stCondLst>
                                    <p:cond delay="0"/>
                                  </p:stCondLst>
                                  <p:childTnLst>
                                    <p:set>
                                      <p:cBhvr>
                                        <p:cTn id="20" dur="1" fill="hold">
                                          <p:stCondLst>
                                            <p:cond delay="0"/>
                                          </p:stCondLst>
                                        </p:cTn>
                                        <p:tgtEl>
                                          <p:spTgt spid="24"/>
                                        </p:tgtEl>
                                        <p:attrNameLst>
                                          <p:attrName>style.visibility</p:attrName>
                                        </p:attrNameLst>
                                      </p:cBhvr>
                                      <p:to>
                                        <p:strVal val="visible"/>
                                      </p:to>
                                    </p:set>
                                    <p:animEffect transition="in" filter="wipe(left)">
                                      <p:cBhvr>
                                        <p:cTn id="21"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矩形 57"/>
          <p:cNvSpPr/>
          <p:nvPr/>
        </p:nvSpPr>
        <p:spPr>
          <a:xfrm>
            <a:off x="2438405" y="252859"/>
            <a:ext cx="9753599" cy="484285"/>
          </a:xfrm>
          <a:prstGeom prst="rect">
            <a:avLst/>
          </a:prstGeom>
          <a:gradFill>
            <a:gsLst>
              <a:gs pos="0">
                <a:schemeClr val="accent1">
                  <a:lumMod val="5000"/>
                  <a:lumOff val="95000"/>
                  <a:alpha val="0"/>
                </a:schemeClr>
              </a:gs>
              <a:gs pos="78000">
                <a:schemeClr val="accent5"/>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grpSp>
        <p:nvGrpSpPr>
          <p:cNvPr id="63" name="组 62"/>
          <p:cNvGrpSpPr/>
          <p:nvPr/>
        </p:nvGrpSpPr>
        <p:grpSpPr>
          <a:xfrm rot="0">
            <a:off x="11454130" y="252730"/>
            <a:ext cx="737870" cy="484505"/>
            <a:chOff x="11454105" y="252856"/>
            <a:chExt cx="737892" cy="484288"/>
          </a:xfrm>
        </p:grpSpPr>
        <p:grpSp>
          <p:nvGrpSpPr>
            <p:cNvPr id="65" name="组 64"/>
            <p:cNvGrpSpPr/>
            <p:nvPr/>
          </p:nvGrpSpPr>
          <p:grpSpPr>
            <a:xfrm>
              <a:off x="12039604" y="252856"/>
              <a:ext cx="152393" cy="484287"/>
              <a:chOff x="12039604" y="252856"/>
              <a:chExt cx="152393" cy="484287"/>
            </a:xfrm>
          </p:grpSpPr>
          <p:sp>
            <p:nvSpPr>
              <p:cNvPr id="69" name="圆角矩形 68"/>
              <p:cNvSpPr/>
              <p:nvPr/>
            </p:nvSpPr>
            <p:spPr>
              <a:xfrm rot="16200000" flipV="1">
                <a:off x="12072988" y="518121"/>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圆角矩形 69"/>
              <p:cNvSpPr/>
              <p:nvPr/>
            </p:nvSpPr>
            <p:spPr>
              <a:xfrm rot="16200000" flipV="1">
                <a:off x="12072988" y="618134"/>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圆角矩形 70"/>
              <p:cNvSpPr/>
              <p:nvPr/>
            </p:nvSpPr>
            <p:spPr>
              <a:xfrm rot="16200000" flipV="1">
                <a:off x="12072988" y="321750"/>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圆角矩形 71"/>
              <p:cNvSpPr/>
              <p:nvPr/>
            </p:nvSpPr>
            <p:spPr>
              <a:xfrm rot="16200000" flipV="1">
                <a:off x="12072988" y="42176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圆角矩形 72"/>
              <p:cNvSpPr/>
              <p:nvPr/>
            </p:nvSpPr>
            <p:spPr>
              <a:xfrm rot="16200000" flipV="1">
                <a:off x="12072987" y="21947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6" name="组合 99"/>
            <p:cNvGrpSpPr/>
            <p:nvPr/>
          </p:nvGrpSpPr>
          <p:grpSpPr>
            <a:xfrm>
              <a:off x="11454105" y="252857"/>
              <a:ext cx="491115" cy="484287"/>
              <a:chOff x="1528923" y="220268"/>
              <a:chExt cx="1284096" cy="1266241"/>
            </a:xfrm>
          </p:grpSpPr>
          <p:sp>
            <p:nvSpPr>
              <p:cNvPr id="67" name="圆角矩形 66"/>
              <p:cNvSpPr/>
              <p:nvPr/>
            </p:nvSpPr>
            <p:spPr>
              <a:xfrm rot="16200000" flipV="1">
                <a:off x="1537850" y="211341"/>
                <a:ext cx="1266241" cy="1284096"/>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Freeform 96"/>
              <p:cNvSpPr/>
              <p:nvPr/>
            </p:nvSpPr>
            <p:spPr bwMode="auto">
              <a:xfrm>
                <a:off x="1804148" y="499514"/>
                <a:ext cx="733647" cy="707752"/>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grpSp>
      </p:grpSp>
      <p:pic>
        <p:nvPicPr>
          <p:cNvPr id="3" name="图片 2"/>
          <p:cNvPicPr>
            <a:picLocks noChangeAspect="1"/>
          </p:cNvPicPr>
          <p:nvPr/>
        </p:nvPicPr>
        <p:blipFill>
          <a:blip r:embed="rId1"/>
          <a:stretch>
            <a:fillRect/>
          </a:stretch>
        </p:blipFill>
        <p:spPr>
          <a:xfrm>
            <a:off x="1077595" y="988695"/>
            <a:ext cx="3361690" cy="5428615"/>
          </a:xfrm>
          <a:prstGeom prst="rect">
            <a:avLst/>
          </a:prstGeom>
        </p:spPr>
      </p:pic>
      <p:sp>
        <p:nvSpPr>
          <p:cNvPr id="4" name="文本框 3"/>
          <p:cNvSpPr txBox="1"/>
          <p:nvPr/>
        </p:nvSpPr>
        <p:spPr>
          <a:xfrm>
            <a:off x="4951095" y="1355090"/>
            <a:ext cx="6384290" cy="675640"/>
          </a:xfrm>
          <a:prstGeom prst="rect">
            <a:avLst/>
          </a:prstGeom>
          <a:noFill/>
        </p:spPr>
        <p:txBody>
          <a:bodyPr wrap="square" rtlCol="0">
            <a:spAutoFit/>
          </a:bodyPr>
          <a:p>
            <a:r>
              <a:rPr lang="zh-CN" altLang="en-US"/>
              <a:t>第7行，重点是第7行，把第s对应的值"try"付给第三个变量，但是这里面第三个变量并没有定义,这个比较奇怪</a:t>
            </a:r>
            <a:endParaRPr lang="zh-CN" altLang="en-US"/>
          </a:p>
        </p:txBody>
      </p:sp>
      <p:sp>
        <p:nvSpPr>
          <p:cNvPr id="5" name="文本框 4"/>
          <p:cNvSpPr txBox="1"/>
          <p:nvPr/>
        </p:nvSpPr>
        <p:spPr>
          <a:xfrm>
            <a:off x="5125720" y="3268345"/>
            <a:ext cx="6209665" cy="675640"/>
          </a:xfrm>
          <a:prstGeom prst="rect">
            <a:avLst/>
          </a:prstGeom>
          <a:noFill/>
        </p:spPr>
        <p:txBody>
          <a:bodyPr wrap="square" rtlCol="0">
            <a:spAutoFit/>
          </a:bodyPr>
          <a:p>
            <a:r>
              <a:rPr lang="zh-CN" altLang="en-US"/>
              <a:t>返回的不再是最先定义的那个</a:t>
            </a:r>
            <a:r>
              <a:rPr lang="en-US" altLang="zh-CN"/>
              <a:t>t</a:t>
            </a:r>
            <a:r>
              <a:rPr lang="zh-CN" altLang="en-US"/>
              <a:t>，返回的是</a:t>
            </a:r>
            <a:r>
              <a:rPr lang="en-US" altLang="zh-CN"/>
              <a:t>try</a:t>
            </a:r>
            <a:r>
              <a:rPr lang="zh-CN" altLang="en-US"/>
              <a:t>里面定义的一个局部引用</a:t>
            </a:r>
            <a:endParaRPr lang="zh-CN" altLang="en-US"/>
          </a:p>
        </p:txBody>
      </p:sp>
      <p:pic>
        <p:nvPicPr>
          <p:cNvPr id="24" name="图片 23" descr="树枝"/>
          <p:cNvPicPr>
            <a:picLocks noChangeAspect="1"/>
          </p:cNvPicPr>
          <p:nvPr/>
        </p:nvPicPr>
        <p:blipFill>
          <a:blip r:embed="rId2"/>
          <a:stretch>
            <a:fillRect/>
          </a:stretch>
        </p:blipFill>
        <p:spPr>
          <a:xfrm>
            <a:off x="-10160" y="-22225"/>
            <a:ext cx="1713230" cy="1844040"/>
          </a:xfrm>
          <a:prstGeom prst="rect">
            <a:avLst/>
          </a:prstGeom>
        </p:spPr>
      </p:pic>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矩形 57"/>
          <p:cNvSpPr/>
          <p:nvPr/>
        </p:nvSpPr>
        <p:spPr>
          <a:xfrm>
            <a:off x="2438405" y="252859"/>
            <a:ext cx="9753599" cy="484285"/>
          </a:xfrm>
          <a:prstGeom prst="rect">
            <a:avLst/>
          </a:prstGeom>
          <a:gradFill>
            <a:gsLst>
              <a:gs pos="0">
                <a:schemeClr val="accent1">
                  <a:lumMod val="5000"/>
                  <a:lumOff val="95000"/>
                  <a:alpha val="0"/>
                </a:schemeClr>
              </a:gs>
              <a:gs pos="78000">
                <a:schemeClr val="accent5"/>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grpSp>
        <p:nvGrpSpPr>
          <p:cNvPr id="63" name="组 62"/>
          <p:cNvGrpSpPr/>
          <p:nvPr/>
        </p:nvGrpSpPr>
        <p:grpSpPr>
          <a:xfrm rot="0">
            <a:off x="11454130" y="252730"/>
            <a:ext cx="737870" cy="484505"/>
            <a:chOff x="11454105" y="252856"/>
            <a:chExt cx="737892" cy="484288"/>
          </a:xfrm>
        </p:grpSpPr>
        <p:grpSp>
          <p:nvGrpSpPr>
            <p:cNvPr id="65" name="组 64"/>
            <p:cNvGrpSpPr/>
            <p:nvPr/>
          </p:nvGrpSpPr>
          <p:grpSpPr>
            <a:xfrm>
              <a:off x="12039604" y="252856"/>
              <a:ext cx="152393" cy="484287"/>
              <a:chOff x="12039604" y="252856"/>
              <a:chExt cx="152393" cy="484287"/>
            </a:xfrm>
          </p:grpSpPr>
          <p:sp>
            <p:nvSpPr>
              <p:cNvPr id="69" name="圆角矩形 68"/>
              <p:cNvSpPr/>
              <p:nvPr/>
            </p:nvSpPr>
            <p:spPr>
              <a:xfrm rot="16200000" flipV="1">
                <a:off x="12072988" y="518121"/>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圆角矩形 69"/>
              <p:cNvSpPr/>
              <p:nvPr/>
            </p:nvSpPr>
            <p:spPr>
              <a:xfrm rot="16200000" flipV="1">
                <a:off x="12072988" y="618134"/>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圆角矩形 70"/>
              <p:cNvSpPr/>
              <p:nvPr/>
            </p:nvSpPr>
            <p:spPr>
              <a:xfrm rot="16200000" flipV="1">
                <a:off x="12072988" y="321750"/>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圆角矩形 71"/>
              <p:cNvSpPr/>
              <p:nvPr/>
            </p:nvSpPr>
            <p:spPr>
              <a:xfrm rot="16200000" flipV="1">
                <a:off x="12072988" y="42176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圆角矩形 72"/>
              <p:cNvSpPr/>
              <p:nvPr/>
            </p:nvSpPr>
            <p:spPr>
              <a:xfrm rot="16200000" flipV="1">
                <a:off x="12072987" y="21947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6" name="组合 99"/>
            <p:cNvGrpSpPr/>
            <p:nvPr/>
          </p:nvGrpSpPr>
          <p:grpSpPr>
            <a:xfrm>
              <a:off x="11454105" y="252857"/>
              <a:ext cx="491115" cy="484287"/>
              <a:chOff x="1528923" y="220268"/>
              <a:chExt cx="1284096" cy="1266241"/>
            </a:xfrm>
          </p:grpSpPr>
          <p:sp>
            <p:nvSpPr>
              <p:cNvPr id="67" name="圆角矩形 66"/>
              <p:cNvSpPr/>
              <p:nvPr/>
            </p:nvSpPr>
            <p:spPr>
              <a:xfrm rot="16200000" flipV="1">
                <a:off x="1537850" y="211341"/>
                <a:ext cx="1266241" cy="1284096"/>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Freeform 96"/>
              <p:cNvSpPr/>
              <p:nvPr/>
            </p:nvSpPr>
            <p:spPr bwMode="auto">
              <a:xfrm>
                <a:off x="1804148" y="499514"/>
                <a:ext cx="733647" cy="707752"/>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grpSp>
      </p:grpSp>
      <p:pic>
        <p:nvPicPr>
          <p:cNvPr id="6" name="图片 5"/>
          <p:cNvPicPr>
            <a:picLocks noChangeAspect="1"/>
          </p:cNvPicPr>
          <p:nvPr/>
        </p:nvPicPr>
        <p:blipFill>
          <a:blip r:embed="rId1"/>
          <a:stretch>
            <a:fillRect/>
          </a:stretch>
        </p:blipFill>
        <p:spPr>
          <a:xfrm>
            <a:off x="229235" y="1224280"/>
            <a:ext cx="6828790" cy="5238115"/>
          </a:xfrm>
          <a:prstGeom prst="rect">
            <a:avLst/>
          </a:prstGeom>
        </p:spPr>
      </p:pic>
      <p:sp>
        <p:nvSpPr>
          <p:cNvPr id="7" name="文本框 6"/>
          <p:cNvSpPr txBox="1"/>
          <p:nvPr/>
        </p:nvSpPr>
        <p:spPr>
          <a:xfrm>
            <a:off x="229235" y="840740"/>
            <a:ext cx="2499360" cy="383540"/>
          </a:xfrm>
          <a:prstGeom prst="rect">
            <a:avLst/>
          </a:prstGeom>
          <a:noFill/>
        </p:spPr>
        <p:txBody>
          <a:bodyPr wrap="square" rtlCol="0">
            <a:spAutoFit/>
          </a:bodyPr>
          <a:p>
            <a:r>
              <a:rPr lang="zh-CN" altLang="en-US"/>
              <a:t>示例</a:t>
            </a:r>
            <a:r>
              <a:rPr lang="en-US" altLang="zh-CN"/>
              <a:t>2</a:t>
            </a:r>
            <a:endParaRPr lang="en-US" altLang="zh-CN"/>
          </a:p>
        </p:txBody>
      </p:sp>
      <p:pic>
        <p:nvPicPr>
          <p:cNvPr id="8" name="图片 7"/>
          <p:cNvPicPr>
            <a:picLocks noChangeAspect="1"/>
          </p:cNvPicPr>
          <p:nvPr/>
        </p:nvPicPr>
        <p:blipFill>
          <a:blip r:embed="rId2"/>
          <a:stretch>
            <a:fillRect/>
          </a:stretch>
        </p:blipFill>
        <p:spPr>
          <a:xfrm>
            <a:off x="6701155" y="840740"/>
            <a:ext cx="4571365" cy="3542665"/>
          </a:xfrm>
          <a:prstGeom prst="rect">
            <a:avLst/>
          </a:prstGeom>
        </p:spPr>
      </p:pic>
      <p:pic>
        <p:nvPicPr>
          <p:cNvPr id="9" name="图片 8"/>
          <p:cNvPicPr>
            <a:picLocks noChangeAspect="1"/>
          </p:cNvPicPr>
          <p:nvPr/>
        </p:nvPicPr>
        <p:blipFill>
          <a:blip r:embed="rId3"/>
          <a:stretch>
            <a:fillRect/>
          </a:stretch>
        </p:blipFill>
        <p:spPr>
          <a:xfrm>
            <a:off x="4363720" y="1089025"/>
            <a:ext cx="7828280" cy="4314190"/>
          </a:xfrm>
          <a:prstGeom prst="rect">
            <a:avLst/>
          </a:prstGeom>
        </p:spPr>
      </p:pic>
      <p:pic>
        <p:nvPicPr>
          <p:cNvPr id="10" name="图片 9"/>
          <p:cNvPicPr>
            <a:picLocks noChangeAspect="1"/>
          </p:cNvPicPr>
          <p:nvPr/>
        </p:nvPicPr>
        <p:blipFill>
          <a:blip r:embed="rId4"/>
          <a:stretch>
            <a:fillRect/>
          </a:stretch>
        </p:blipFill>
        <p:spPr>
          <a:xfrm>
            <a:off x="7264400" y="2583180"/>
            <a:ext cx="4295140" cy="3428365"/>
          </a:xfrm>
          <a:prstGeom prst="rect">
            <a:avLst/>
          </a:prstGeom>
        </p:spPr>
      </p:pic>
      <p:pic>
        <p:nvPicPr>
          <p:cNvPr id="11" name="图片 10"/>
          <p:cNvPicPr>
            <a:picLocks noChangeAspect="1"/>
          </p:cNvPicPr>
          <p:nvPr/>
        </p:nvPicPr>
        <p:blipFill>
          <a:blip r:embed="rId5"/>
          <a:stretch>
            <a:fillRect/>
          </a:stretch>
        </p:blipFill>
        <p:spPr>
          <a:xfrm>
            <a:off x="5163185" y="796925"/>
            <a:ext cx="6876415" cy="5914390"/>
          </a:xfrm>
          <a:prstGeom prst="rect">
            <a:avLst/>
          </a:prstGeom>
        </p:spPr>
      </p:pic>
      <p:pic>
        <p:nvPicPr>
          <p:cNvPr id="24" name="图片 23" descr="树枝"/>
          <p:cNvPicPr>
            <a:picLocks noChangeAspect="1"/>
          </p:cNvPicPr>
          <p:nvPr/>
        </p:nvPicPr>
        <p:blipFill>
          <a:blip r:embed="rId6"/>
          <a:stretch>
            <a:fillRect/>
          </a:stretch>
        </p:blipFill>
        <p:spPr>
          <a:xfrm>
            <a:off x="-10160" y="-22225"/>
            <a:ext cx="1713230" cy="1844040"/>
          </a:xfrm>
          <a:prstGeom prst="rect">
            <a:avLst/>
          </a:prstGeom>
        </p:spPr>
      </p:pic>
      <p:sp>
        <p:nvSpPr>
          <p:cNvPr id="2" name="文本框 1"/>
          <p:cNvSpPr txBox="1"/>
          <p:nvPr/>
        </p:nvSpPr>
        <p:spPr>
          <a:xfrm>
            <a:off x="2015490" y="6217285"/>
            <a:ext cx="6977380" cy="368300"/>
          </a:xfrm>
          <a:prstGeom prst="rect">
            <a:avLst/>
          </a:prstGeom>
          <a:noFill/>
        </p:spPr>
        <p:txBody>
          <a:bodyPr wrap="none" rtlCol="0" anchor="t">
            <a:spAutoFit/>
          </a:bodyPr>
          <a:p>
            <a:r>
              <a:rPr lang="zh-CN" altLang="en-US">
                <a:sym typeface="+mn-ea"/>
              </a:rPr>
              <a:t>try语句中的return语句给忽略，直接起作用的是finally中的return语句</a:t>
            </a:r>
            <a:endParaRPr lang="zh-CN" altLang="en-US"/>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linds(horizontal)">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blinds(horizontal)">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blinds(horizontal)">
                                      <p:cBhvr>
                                        <p:cTn id="22" dur="500"/>
                                        <p:tgtEl>
                                          <p:spTgt spid="11"/>
                                        </p:tgtEl>
                                      </p:cBhvr>
                                    </p:animEffect>
                                  </p:childTnLst>
                                </p:cTn>
                              </p:par>
                            </p:childTnLst>
                          </p:cTn>
                        </p:par>
                        <p:par>
                          <p:cTn id="23" fill="hold">
                            <p:stCondLst>
                              <p:cond delay="500"/>
                            </p:stCondLst>
                            <p:childTnLst>
                              <p:par>
                                <p:cTn id="24" presetID="22" presetClass="entr" presetSubtype="8" fill="hold" nodeType="afterEffect">
                                  <p:stCondLst>
                                    <p:cond delay="0"/>
                                  </p:stCondLst>
                                  <p:childTnLst>
                                    <p:set>
                                      <p:cBhvr>
                                        <p:cTn id="25" dur="1" fill="hold">
                                          <p:stCondLst>
                                            <p:cond delay="0"/>
                                          </p:stCondLst>
                                        </p:cTn>
                                        <p:tgtEl>
                                          <p:spTgt spid="24"/>
                                        </p:tgtEl>
                                        <p:attrNameLst>
                                          <p:attrName>style.visibility</p:attrName>
                                        </p:attrNameLst>
                                      </p:cBhvr>
                                      <p:to>
                                        <p:strVal val="visible"/>
                                      </p:to>
                                    </p:set>
                                    <p:animEffect transition="in" filter="wipe(left)">
                                      <p:cBhvr>
                                        <p:cTn id="26" dur="500"/>
                                        <p:tgtEl>
                                          <p:spTgt spid="24"/>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grpId="0" nodeType="clickEffect">
                                  <p:stCondLst>
                                    <p:cond delay="0"/>
                                  </p:stCondLst>
                                  <p:childTnLst>
                                    <p:set>
                                      <p:cBhvr>
                                        <p:cTn id="30" dur="1" fill="hold">
                                          <p:stCondLst>
                                            <p:cond delay="0"/>
                                          </p:stCondLst>
                                        </p:cTn>
                                        <p:tgtEl>
                                          <p:spTgt spid="2"/>
                                        </p:tgtEl>
                                        <p:attrNameLst>
                                          <p:attrName>style.visibility</p:attrName>
                                        </p:attrNameLst>
                                      </p:cBhvr>
                                      <p:to>
                                        <p:strVal val="visible"/>
                                      </p:to>
                                    </p:set>
                                    <p:animEffect transition="in" filter="blinds(horizontal)">
                                      <p:cBhvr>
                                        <p:cTn id="3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图片 23" descr="树枝"/>
          <p:cNvPicPr>
            <a:picLocks noChangeAspect="1"/>
          </p:cNvPicPr>
          <p:nvPr/>
        </p:nvPicPr>
        <p:blipFill>
          <a:blip r:embed="rId1"/>
          <a:stretch>
            <a:fillRect/>
          </a:stretch>
        </p:blipFill>
        <p:spPr>
          <a:xfrm>
            <a:off x="-107315" y="-313690"/>
            <a:ext cx="1713230" cy="1844040"/>
          </a:xfrm>
          <a:prstGeom prst="rect">
            <a:avLst/>
          </a:prstGeom>
        </p:spPr>
      </p:pic>
      <p:pic>
        <p:nvPicPr>
          <p:cNvPr id="2" name="图片 1"/>
          <p:cNvPicPr>
            <a:picLocks noChangeAspect="1"/>
          </p:cNvPicPr>
          <p:nvPr/>
        </p:nvPicPr>
        <p:blipFill>
          <a:blip r:embed="rId2"/>
          <a:stretch>
            <a:fillRect/>
          </a:stretch>
        </p:blipFill>
        <p:spPr>
          <a:xfrm>
            <a:off x="1605915" y="391795"/>
            <a:ext cx="3790315" cy="3837940"/>
          </a:xfrm>
          <a:prstGeom prst="rect">
            <a:avLst/>
          </a:prstGeom>
        </p:spPr>
      </p:pic>
      <p:sp>
        <p:nvSpPr>
          <p:cNvPr id="3" name="文本框 2"/>
          <p:cNvSpPr txBox="1"/>
          <p:nvPr/>
        </p:nvSpPr>
        <p:spPr>
          <a:xfrm>
            <a:off x="1078230" y="86360"/>
            <a:ext cx="10944860" cy="368300"/>
          </a:xfrm>
          <a:prstGeom prst="rect">
            <a:avLst/>
          </a:prstGeom>
          <a:noFill/>
        </p:spPr>
        <p:txBody>
          <a:bodyPr wrap="square" rtlCol="0">
            <a:spAutoFit/>
          </a:bodyPr>
          <a:p>
            <a:r>
              <a:rPr lang="zh-CN" altLang="en-US"/>
              <a:t>catch语句在执行return语句之前执行finally，而finally语句有return,则直接执行finally的语句值</a:t>
            </a:r>
            <a:endParaRPr lang="zh-CN" altLang="en-US"/>
          </a:p>
        </p:txBody>
      </p:sp>
      <p:pic>
        <p:nvPicPr>
          <p:cNvPr id="4" name="图片 3"/>
          <p:cNvPicPr>
            <a:picLocks noChangeAspect="1"/>
          </p:cNvPicPr>
          <p:nvPr/>
        </p:nvPicPr>
        <p:blipFill>
          <a:blip r:embed="rId3"/>
          <a:stretch>
            <a:fillRect/>
          </a:stretch>
        </p:blipFill>
        <p:spPr>
          <a:xfrm>
            <a:off x="6473825" y="560705"/>
            <a:ext cx="2923540" cy="2647315"/>
          </a:xfrm>
          <a:prstGeom prst="rect">
            <a:avLst/>
          </a:prstGeom>
        </p:spPr>
      </p:pic>
      <p:sp>
        <p:nvSpPr>
          <p:cNvPr id="5" name="文本框 4"/>
          <p:cNvSpPr txBox="1"/>
          <p:nvPr/>
        </p:nvSpPr>
        <p:spPr>
          <a:xfrm>
            <a:off x="6182360" y="3383280"/>
            <a:ext cx="5031105" cy="368300"/>
          </a:xfrm>
          <a:prstGeom prst="rect">
            <a:avLst/>
          </a:prstGeom>
          <a:noFill/>
        </p:spPr>
        <p:txBody>
          <a:bodyPr wrap="square" rtlCol="0">
            <a:spAutoFit/>
          </a:bodyPr>
          <a:p>
            <a:r>
              <a:rPr lang="en-US" altLang="zh-CN"/>
              <a:t>catch</a:t>
            </a:r>
            <a:r>
              <a:rPr lang="zh-CN" altLang="en-US"/>
              <a:t>： finally语句块里面没有return语句</a:t>
            </a:r>
            <a:endParaRPr lang="zh-CN" altLang="en-US"/>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图片 23" descr="树枝"/>
          <p:cNvPicPr>
            <a:picLocks noChangeAspect="1"/>
          </p:cNvPicPr>
          <p:nvPr/>
        </p:nvPicPr>
        <p:blipFill>
          <a:blip r:embed="rId1"/>
          <a:stretch>
            <a:fillRect/>
          </a:stretch>
        </p:blipFill>
        <p:spPr>
          <a:xfrm>
            <a:off x="-107315" y="-313690"/>
            <a:ext cx="1713230" cy="1844040"/>
          </a:xfrm>
          <a:prstGeom prst="rect">
            <a:avLst/>
          </a:prstGeom>
        </p:spPr>
      </p:pic>
      <p:pic>
        <p:nvPicPr>
          <p:cNvPr id="2" name="图片 1"/>
          <p:cNvPicPr>
            <a:picLocks noChangeAspect="1"/>
          </p:cNvPicPr>
          <p:nvPr/>
        </p:nvPicPr>
        <p:blipFill>
          <a:blip r:embed="rId2"/>
          <a:stretch>
            <a:fillRect/>
          </a:stretch>
        </p:blipFill>
        <p:spPr>
          <a:xfrm>
            <a:off x="1821180" y="976630"/>
            <a:ext cx="6362065" cy="4904740"/>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阴影"/>
          <p:cNvPicPr>
            <a:picLocks noChangeAspect="1"/>
          </p:cNvPicPr>
          <p:nvPr/>
        </p:nvPicPr>
        <p:blipFill>
          <a:blip r:embed="rId1"/>
          <a:stretch>
            <a:fillRect/>
          </a:stretch>
        </p:blipFill>
        <p:spPr>
          <a:xfrm>
            <a:off x="2294890" y="1798955"/>
            <a:ext cx="7601585" cy="3545840"/>
          </a:xfrm>
          <a:prstGeom prst="rect">
            <a:avLst/>
          </a:prstGeom>
        </p:spPr>
      </p:pic>
      <p:pic>
        <p:nvPicPr>
          <p:cNvPr id="3" name="图片 2" descr="饮料"/>
          <p:cNvPicPr>
            <a:picLocks noChangeAspect="1"/>
          </p:cNvPicPr>
          <p:nvPr/>
        </p:nvPicPr>
        <p:blipFill>
          <a:blip r:embed="rId2"/>
          <a:stretch>
            <a:fillRect/>
          </a:stretch>
        </p:blipFill>
        <p:spPr>
          <a:xfrm>
            <a:off x="10730865" y="4404360"/>
            <a:ext cx="1010285" cy="2061845"/>
          </a:xfrm>
          <a:prstGeom prst="rect">
            <a:avLst/>
          </a:prstGeom>
        </p:spPr>
      </p:pic>
      <p:sp>
        <p:nvSpPr>
          <p:cNvPr id="4" name="文本框 3"/>
          <p:cNvSpPr txBox="1"/>
          <p:nvPr/>
        </p:nvSpPr>
        <p:spPr>
          <a:xfrm>
            <a:off x="4859020" y="2157095"/>
            <a:ext cx="2472690" cy="701040"/>
          </a:xfrm>
          <a:prstGeom prst="rect">
            <a:avLst/>
          </a:prstGeom>
          <a:noFill/>
        </p:spPr>
        <p:txBody>
          <a:bodyPr wrap="square" rtlCol="0">
            <a:spAutoFit/>
          </a:bodyPr>
          <a:lstStyle/>
          <a:p>
            <a:pPr algn="ctr"/>
            <a:r>
              <a:rPr lang="en-US" altLang="zh-CN" sz="4000">
                <a:solidFill>
                  <a:srgbClr val="55463D"/>
                </a:solidFill>
                <a:latin typeface="罗西钢笔行楷" panose="02010800040101010101" charset="-122"/>
                <a:ea typeface="罗西钢笔行楷" panose="02010800040101010101" charset="-122"/>
              </a:rPr>
              <a:t>Part.01</a:t>
            </a:r>
            <a:endParaRPr lang="en-US" altLang="zh-CN" sz="4000">
              <a:solidFill>
                <a:srgbClr val="55463D"/>
              </a:solidFill>
              <a:latin typeface="罗西钢笔行楷" panose="02010800040101010101" charset="-122"/>
              <a:ea typeface="罗西钢笔行楷" panose="02010800040101010101" charset="-122"/>
            </a:endParaRPr>
          </a:p>
        </p:txBody>
      </p:sp>
      <p:sp>
        <p:nvSpPr>
          <p:cNvPr id="5" name="文本框 4"/>
          <p:cNvSpPr txBox="1"/>
          <p:nvPr/>
        </p:nvSpPr>
        <p:spPr>
          <a:xfrm>
            <a:off x="3776345" y="2941955"/>
            <a:ext cx="4639310" cy="1260475"/>
          </a:xfrm>
          <a:prstGeom prst="rect">
            <a:avLst/>
          </a:prstGeom>
          <a:noFill/>
        </p:spPr>
        <p:txBody>
          <a:bodyPr wrap="square" rtlCol="0">
            <a:spAutoFit/>
          </a:bodyPr>
          <a:lstStyle/>
          <a:p>
            <a:pPr algn="ctr" fontAlgn="auto">
              <a:lnSpc>
                <a:spcPct val="150000"/>
              </a:lnSpc>
            </a:pPr>
            <a:r>
              <a:rPr lang="zh-CN" altLang="en-US" sz="3200">
                <a:solidFill>
                  <a:srgbClr val="55463D"/>
                </a:solidFill>
                <a:latin typeface="罗西钢笔行楷" panose="02010800040101010101" charset="-122"/>
                <a:ea typeface="罗西钢笔行楷" panose="02010800040101010101" charset="-122"/>
                <a:sym typeface="+mn-ea"/>
              </a:rPr>
              <a:t>初步认识</a:t>
            </a:r>
            <a:endParaRPr lang="zh-CN" altLang="en-US" sz="3200">
              <a:solidFill>
                <a:srgbClr val="55463D"/>
              </a:solidFill>
              <a:latin typeface="罗西钢笔行楷" panose="02010800040101010101" charset="-122"/>
              <a:ea typeface="罗西钢笔行楷" panose="02010800040101010101" charset="-122"/>
            </a:endParaRPr>
          </a:p>
          <a:p>
            <a:pPr algn="dist"/>
            <a:r>
              <a:rPr lang="en-US" altLang="zh-CN" sz="2800">
                <a:solidFill>
                  <a:srgbClr val="55463D"/>
                </a:solidFill>
                <a:latin typeface="罗西钢笔行楷" panose="02010800040101010101" charset="-122"/>
                <a:ea typeface="罗西钢笔行楷" panose="02010800040101010101" charset="-122"/>
                <a:sym typeface="+mn-ea"/>
              </a:rPr>
              <a:t>first</a:t>
            </a:r>
            <a:r>
              <a:rPr lang="zh-CN" altLang="en-US" sz="2800">
                <a:solidFill>
                  <a:srgbClr val="55463D"/>
                </a:solidFill>
                <a:latin typeface="罗西钢笔行楷" panose="02010800040101010101" charset="-122"/>
                <a:ea typeface="罗西钢笔行楷" panose="02010800040101010101" charset="-122"/>
                <a:sym typeface="+mn-ea"/>
              </a:rPr>
              <a:t> understanding</a:t>
            </a:r>
            <a:endParaRPr lang="zh-CN" altLang="en-US" sz="2800"/>
          </a:p>
        </p:txBody>
      </p:sp>
      <p:pic>
        <p:nvPicPr>
          <p:cNvPr id="24" name="图片 23" descr="树枝"/>
          <p:cNvPicPr>
            <a:picLocks noChangeAspect="1"/>
          </p:cNvPicPr>
          <p:nvPr/>
        </p:nvPicPr>
        <p:blipFill>
          <a:blip r:embed="rId3"/>
          <a:stretch>
            <a:fillRect/>
          </a:stretch>
        </p:blipFill>
        <p:spPr>
          <a:xfrm>
            <a:off x="-10160" y="-22225"/>
            <a:ext cx="1713230" cy="1844040"/>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500"/>
                                        <p:tgtEl>
                                          <p:spTgt spid="24"/>
                                        </p:tgtEl>
                                      </p:cBhvr>
                                    </p:animEffect>
                                  </p:childTnLst>
                                </p:cTn>
                              </p:par>
                              <p:par>
                                <p:cTn id="8" presetID="53" presetClass="entr" presetSubtype="16"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 calcmode="lin" valueType="num">
                                      <p:cBhvr>
                                        <p:cTn id="10" dur="500" fill="hold"/>
                                        <p:tgtEl>
                                          <p:spTgt spid="3"/>
                                        </p:tgtEl>
                                        <p:attrNameLst>
                                          <p:attrName>ppt_w</p:attrName>
                                        </p:attrNameLst>
                                      </p:cBhvr>
                                      <p:tavLst>
                                        <p:tav tm="0">
                                          <p:val>
                                            <p:fltVal val="0"/>
                                          </p:val>
                                        </p:tav>
                                        <p:tav tm="100000">
                                          <p:val>
                                            <p:strVal val="#ppt_w"/>
                                          </p:val>
                                        </p:tav>
                                      </p:tavLst>
                                    </p:anim>
                                    <p:anim calcmode="lin" valueType="num">
                                      <p:cBhvr>
                                        <p:cTn id="11" dur="500" fill="hold"/>
                                        <p:tgtEl>
                                          <p:spTgt spid="3"/>
                                        </p:tgtEl>
                                        <p:attrNameLst>
                                          <p:attrName>ppt_h</p:attrName>
                                        </p:attrNameLst>
                                      </p:cBhvr>
                                      <p:tavLst>
                                        <p:tav tm="0">
                                          <p:val>
                                            <p:fltVal val="0"/>
                                          </p:val>
                                        </p:tav>
                                        <p:tav tm="100000">
                                          <p:val>
                                            <p:strVal val="#ppt_h"/>
                                          </p:val>
                                        </p:tav>
                                      </p:tavLst>
                                    </p:anim>
                                    <p:animEffect transition="in" filter="fade">
                                      <p:cBhvr>
                                        <p:cTn id="12" dur="500"/>
                                        <p:tgtEl>
                                          <p:spTgt spid="3"/>
                                        </p:tgtEl>
                                      </p:cBhvr>
                                    </p:animEffect>
                                  </p:childTnLst>
                                </p:cTn>
                              </p:par>
                            </p:childTnLst>
                          </p:cTn>
                        </p:par>
                        <p:par>
                          <p:cTn id="13" fill="hold">
                            <p:stCondLst>
                              <p:cond delay="500"/>
                            </p:stCondLst>
                            <p:childTnLst>
                              <p:par>
                                <p:cTn id="14" presetID="55" presetClass="entr" presetSubtype="0" fill="hold" nodeType="afterEffect">
                                  <p:stCondLst>
                                    <p:cond delay="0"/>
                                  </p:stCondLst>
                                  <p:childTnLst>
                                    <p:set>
                                      <p:cBhvr>
                                        <p:cTn id="15" dur="1" fill="hold">
                                          <p:stCondLst>
                                            <p:cond delay="0"/>
                                          </p:stCondLst>
                                        </p:cTn>
                                        <p:tgtEl>
                                          <p:spTgt spid="2"/>
                                        </p:tgtEl>
                                        <p:attrNameLst>
                                          <p:attrName>style.visibility</p:attrName>
                                        </p:attrNameLst>
                                      </p:cBhvr>
                                      <p:to>
                                        <p:strVal val="visible"/>
                                      </p:to>
                                    </p:set>
                                    <p:anim calcmode="lin" valueType="num">
                                      <p:cBhvr>
                                        <p:cTn id="16" dur="500" fill="hold"/>
                                        <p:tgtEl>
                                          <p:spTgt spid="2"/>
                                        </p:tgtEl>
                                        <p:attrNameLst>
                                          <p:attrName>ppt_w</p:attrName>
                                        </p:attrNameLst>
                                      </p:cBhvr>
                                      <p:tavLst>
                                        <p:tav tm="0">
                                          <p:val>
                                            <p:strVal val="#ppt_w*0.70"/>
                                          </p:val>
                                        </p:tav>
                                        <p:tav tm="100000">
                                          <p:val>
                                            <p:strVal val="#ppt_w"/>
                                          </p:val>
                                        </p:tav>
                                      </p:tavLst>
                                    </p:anim>
                                    <p:anim calcmode="lin" valueType="num">
                                      <p:cBhvr>
                                        <p:cTn id="17" dur="500" fill="hold"/>
                                        <p:tgtEl>
                                          <p:spTgt spid="2"/>
                                        </p:tgtEl>
                                        <p:attrNameLst>
                                          <p:attrName>ppt_h</p:attrName>
                                        </p:attrNameLst>
                                      </p:cBhvr>
                                      <p:tavLst>
                                        <p:tav tm="0">
                                          <p:val>
                                            <p:strVal val="#ppt_h"/>
                                          </p:val>
                                        </p:tav>
                                        <p:tav tm="100000">
                                          <p:val>
                                            <p:strVal val="#ppt_h"/>
                                          </p:val>
                                        </p:tav>
                                      </p:tavLst>
                                    </p:anim>
                                    <p:animEffect transition="in" filter="fade">
                                      <p:cBhvr>
                                        <p:cTn id="18" dur="500"/>
                                        <p:tgtEl>
                                          <p:spTgt spid="2"/>
                                        </p:tgtEl>
                                      </p:cBhvr>
                                    </p:animEffect>
                                  </p:childTnLst>
                                </p:cTn>
                              </p:par>
                            </p:childTnLst>
                          </p:cTn>
                        </p:par>
                        <p:par>
                          <p:cTn id="19" fill="hold">
                            <p:stCondLst>
                              <p:cond delay="1000"/>
                            </p:stCondLst>
                            <p:childTnLst>
                              <p:par>
                                <p:cTn id="20" presetID="12" presetClass="entr" presetSubtype="1" fill="hold" grpId="0" nodeType="afterEffect">
                                  <p:stCondLst>
                                    <p:cond delay="0"/>
                                  </p:stCondLst>
                                  <p:childTnLst>
                                    <p:set>
                                      <p:cBhvr>
                                        <p:cTn id="21" dur="1" fill="hold">
                                          <p:stCondLst>
                                            <p:cond delay="0"/>
                                          </p:stCondLst>
                                        </p:cTn>
                                        <p:tgtEl>
                                          <p:spTgt spid="4"/>
                                        </p:tgtEl>
                                        <p:attrNameLst>
                                          <p:attrName>style.visibility</p:attrName>
                                        </p:attrNameLst>
                                      </p:cBhvr>
                                      <p:to>
                                        <p:strVal val="visible"/>
                                      </p:to>
                                    </p:set>
                                    <p:anim calcmode="lin" valueType="num">
                                      <p:cBhvr additive="base">
                                        <p:cTn id="22" dur="500"/>
                                        <p:tgtEl>
                                          <p:spTgt spid="4"/>
                                        </p:tgtEl>
                                        <p:attrNameLst>
                                          <p:attrName>ppt_y</p:attrName>
                                        </p:attrNameLst>
                                      </p:cBhvr>
                                      <p:tavLst>
                                        <p:tav tm="0">
                                          <p:val>
                                            <p:strVal val="#ppt_y-#ppt_h*1.125000"/>
                                          </p:val>
                                        </p:tav>
                                        <p:tav tm="100000">
                                          <p:val>
                                            <p:strVal val="#ppt_y"/>
                                          </p:val>
                                        </p:tav>
                                      </p:tavLst>
                                    </p:anim>
                                    <p:animEffect transition="in" filter="wipe(down)">
                                      <p:cBhvr>
                                        <p:cTn id="23" dur="500"/>
                                        <p:tgtEl>
                                          <p:spTgt spid="4"/>
                                        </p:tgtEl>
                                      </p:cBhvr>
                                    </p:animEffect>
                                  </p:childTnLst>
                                </p:cTn>
                              </p:par>
                            </p:childTnLst>
                          </p:cTn>
                        </p:par>
                        <p:par>
                          <p:cTn id="24" fill="hold">
                            <p:stCondLst>
                              <p:cond delay="1500"/>
                            </p:stCondLst>
                            <p:childTnLst>
                              <p:par>
                                <p:cTn id="25" presetID="14" presetClass="entr" presetSubtype="5" fill="hold" grpId="0" nodeType="after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randombar(vertical)">
                                      <p:cBhvr>
                                        <p:cTn id="2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圆圈"/>
          <p:cNvPicPr>
            <a:picLocks noChangeAspect="1"/>
          </p:cNvPicPr>
          <p:nvPr/>
        </p:nvPicPr>
        <p:blipFill>
          <a:blip r:embed="rId1"/>
          <a:stretch>
            <a:fillRect/>
          </a:stretch>
        </p:blipFill>
        <p:spPr>
          <a:xfrm>
            <a:off x="3942715" y="1099185"/>
            <a:ext cx="4306570" cy="4298315"/>
          </a:xfrm>
          <a:prstGeom prst="rect">
            <a:avLst/>
          </a:prstGeom>
        </p:spPr>
      </p:pic>
      <p:pic>
        <p:nvPicPr>
          <p:cNvPr id="6" name="图片 5" descr="面包"/>
          <p:cNvPicPr>
            <a:picLocks noChangeAspect="1"/>
          </p:cNvPicPr>
          <p:nvPr/>
        </p:nvPicPr>
        <p:blipFill>
          <a:blip r:embed="rId2"/>
          <a:stretch>
            <a:fillRect/>
          </a:stretch>
        </p:blipFill>
        <p:spPr>
          <a:xfrm>
            <a:off x="9199245" y="5033645"/>
            <a:ext cx="2394585" cy="1304290"/>
          </a:xfrm>
          <a:prstGeom prst="rect">
            <a:avLst/>
          </a:prstGeom>
        </p:spPr>
      </p:pic>
      <p:pic>
        <p:nvPicPr>
          <p:cNvPr id="9" name="图片 8" descr="树枝"/>
          <p:cNvPicPr>
            <a:picLocks noChangeAspect="1"/>
          </p:cNvPicPr>
          <p:nvPr/>
        </p:nvPicPr>
        <p:blipFill>
          <a:blip r:embed="rId3"/>
          <a:stretch>
            <a:fillRect/>
          </a:stretch>
        </p:blipFill>
        <p:spPr>
          <a:xfrm>
            <a:off x="-10160" y="-22225"/>
            <a:ext cx="1713230" cy="1844040"/>
          </a:xfrm>
          <a:prstGeom prst="rect">
            <a:avLst/>
          </a:prstGeom>
        </p:spPr>
      </p:pic>
      <p:grpSp>
        <p:nvGrpSpPr>
          <p:cNvPr id="13" name="组合 12"/>
          <p:cNvGrpSpPr/>
          <p:nvPr/>
        </p:nvGrpSpPr>
        <p:grpSpPr>
          <a:xfrm>
            <a:off x="5886450" y="1789430"/>
            <a:ext cx="417830" cy="589280"/>
            <a:chOff x="8953" y="3127"/>
            <a:chExt cx="658" cy="928"/>
          </a:xfrm>
        </p:grpSpPr>
        <p:cxnSp>
          <p:nvCxnSpPr>
            <p:cNvPr id="10" name="直接连接符 9"/>
            <p:cNvCxnSpPr/>
            <p:nvPr/>
          </p:nvCxnSpPr>
          <p:spPr>
            <a:xfrm>
              <a:off x="8953" y="3127"/>
              <a:ext cx="659" cy="0"/>
            </a:xfrm>
            <a:prstGeom prst="line">
              <a:avLst/>
            </a:prstGeom>
            <a:ln w="19050">
              <a:solidFill>
                <a:srgbClr val="55463D"/>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8953" y="3127"/>
              <a:ext cx="0" cy="929"/>
            </a:xfrm>
            <a:prstGeom prst="line">
              <a:avLst/>
            </a:prstGeom>
            <a:ln w="19050">
              <a:solidFill>
                <a:srgbClr val="55463D"/>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9600" y="3127"/>
              <a:ext cx="0" cy="929"/>
            </a:xfrm>
            <a:prstGeom prst="line">
              <a:avLst/>
            </a:prstGeom>
            <a:ln w="19050">
              <a:solidFill>
                <a:srgbClr val="55463D"/>
              </a:solidFill>
            </a:ln>
          </p:spPr>
          <p:style>
            <a:lnRef idx="1">
              <a:schemeClr val="accent1"/>
            </a:lnRef>
            <a:fillRef idx="0">
              <a:schemeClr val="accent1"/>
            </a:fillRef>
            <a:effectRef idx="0">
              <a:schemeClr val="accent1"/>
            </a:effectRef>
            <a:fontRef idx="minor">
              <a:schemeClr val="tx1"/>
            </a:fontRef>
          </p:style>
        </p:cxnSp>
      </p:grpSp>
      <p:grpSp>
        <p:nvGrpSpPr>
          <p:cNvPr id="14" name="组合 13"/>
          <p:cNvGrpSpPr/>
          <p:nvPr/>
        </p:nvGrpSpPr>
        <p:grpSpPr>
          <a:xfrm flipV="1">
            <a:off x="5894070" y="4150360"/>
            <a:ext cx="417830" cy="589280"/>
            <a:chOff x="8953" y="3127"/>
            <a:chExt cx="658" cy="928"/>
          </a:xfrm>
        </p:grpSpPr>
        <p:cxnSp>
          <p:nvCxnSpPr>
            <p:cNvPr id="15" name="直接连接符 14"/>
            <p:cNvCxnSpPr/>
            <p:nvPr/>
          </p:nvCxnSpPr>
          <p:spPr>
            <a:xfrm>
              <a:off x="8953" y="3127"/>
              <a:ext cx="659" cy="0"/>
            </a:xfrm>
            <a:prstGeom prst="line">
              <a:avLst/>
            </a:prstGeom>
            <a:ln w="19050">
              <a:solidFill>
                <a:srgbClr val="55463D"/>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8953" y="3127"/>
              <a:ext cx="0" cy="929"/>
            </a:xfrm>
            <a:prstGeom prst="line">
              <a:avLst/>
            </a:prstGeom>
            <a:ln w="19050">
              <a:solidFill>
                <a:srgbClr val="55463D"/>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9600" y="3127"/>
              <a:ext cx="0" cy="929"/>
            </a:xfrm>
            <a:prstGeom prst="line">
              <a:avLst/>
            </a:prstGeom>
            <a:ln w="19050">
              <a:solidFill>
                <a:srgbClr val="55463D"/>
              </a:solidFill>
            </a:ln>
          </p:spPr>
          <p:style>
            <a:lnRef idx="1">
              <a:schemeClr val="accent1"/>
            </a:lnRef>
            <a:fillRef idx="0">
              <a:schemeClr val="accent1"/>
            </a:fillRef>
            <a:effectRef idx="0">
              <a:schemeClr val="accent1"/>
            </a:effectRef>
            <a:fontRef idx="minor">
              <a:schemeClr val="tx1"/>
            </a:fontRef>
          </p:style>
        </p:cxnSp>
      </p:grpSp>
      <p:sp>
        <p:nvSpPr>
          <p:cNvPr id="18" name="文本框 17"/>
          <p:cNvSpPr txBox="1"/>
          <p:nvPr/>
        </p:nvSpPr>
        <p:spPr>
          <a:xfrm>
            <a:off x="4697730" y="2601595"/>
            <a:ext cx="2811780" cy="822960"/>
          </a:xfrm>
          <a:prstGeom prst="rect">
            <a:avLst/>
          </a:prstGeom>
          <a:noFill/>
        </p:spPr>
        <p:txBody>
          <a:bodyPr wrap="square" rtlCol="0">
            <a:spAutoFit/>
          </a:bodyPr>
          <a:lstStyle/>
          <a:p>
            <a:pPr algn="ctr"/>
            <a:r>
              <a:rPr lang="zh-CN" altLang="en-US" sz="4800">
                <a:solidFill>
                  <a:srgbClr val="55463D"/>
                </a:solidFill>
                <a:latin typeface="罗西钢笔行楷" panose="02010800040101010101" charset="-122"/>
                <a:ea typeface="罗西钢笔行楷" panose="02010800040101010101" charset="-122"/>
              </a:rPr>
              <a:t>谢谢观看</a:t>
            </a:r>
            <a:endParaRPr lang="zh-CN" altLang="en-US" sz="4800">
              <a:solidFill>
                <a:srgbClr val="55463D"/>
              </a:solidFill>
              <a:latin typeface="罗西钢笔行楷" panose="02010800040101010101" charset="-122"/>
              <a:ea typeface="罗西钢笔行楷" panose="02010800040101010101" charset="-122"/>
            </a:endParaRPr>
          </a:p>
        </p:txBody>
      </p:sp>
      <p:sp>
        <p:nvSpPr>
          <p:cNvPr id="19" name="文本框 18"/>
          <p:cNvSpPr txBox="1"/>
          <p:nvPr/>
        </p:nvSpPr>
        <p:spPr>
          <a:xfrm>
            <a:off x="4436110" y="3497580"/>
            <a:ext cx="3319145" cy="518160"/>
          </a:xfrm>
          <a:prstGeom prst="rect">
            <a:avLst/>
          </a:prstGeom>
          <a:noFill/>
        </p:spPr>
        <p:txBody>
          <a:bodyPr wrap="square" rtlCol="0">
            <a:spAutoFit/>
          </a:bodyPr>
          <a:lstStyle/>
          <a:p>
            <a:pPr algn="ctr"/>
            <a:r>
              <a:rPr lang="en-US" altLang="zh-CN" sz="2800">
                <a:solidFill>
                  <a:srgbClr val="55463D"/>
                </a:solidFill>
                <a:latin typeface="罗西钢笔行楷" panose="02010800040101010101" charset="-122"/>
                <a:ea typeface="罗西钢笔行楷" panose="02010800040101010101" charset="-122"/>
              </a:rPr>
              <a:t>Thank you for watching</a:t>
            </a:r>
            <a:endParaRPr lang="en-US" altLang="zh-CN" sz="2800">
              <a:solidFill>
                <a:srgbClr val="55463D"/>
              </a:solidFill>
              <a:latin typeface="罗西钢笔行楷" panose="02010800040101010101" charset="-122"/>
              <a:ea typeface="罗西钢笔行楷" panose="02010800040101010101" charset="-122"/>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edge">
                                      <p:cBhvr>
                                        <p:cTn id="7" dur="500"/>
                                        <p:tgtEl>
                                          <p:spTgt spid="4"/>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left)">
                                      <p:cBhvr>
                                        <p:cTn id="11" dur="500"/>
                                        <p:tgtEl>
                                          <p:spTgt spid="9"/>
                                        </p:tgtEl>
                                      </p:cBhvr>
                                    </p:animEffect>
                                  </p:childTnLst>
                                </p:cTn>
                              </p:par>
                              <p:par>
                                <p:cTn id="12" presetID="14" presetClass="entr" presetSubtype="5" fill="hold" nodeType="with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randombar(vertical)">
                                      <p:cBhvr>
                                        <p:cTn id="14" dur="500"/>
                                        <p:tgtEl>
                                          <p:spTgt spid="6"/>
                                        </p:tgtEl>
                                      </p:cBhvr>
                                    </p:animEffect>
                                  </p:childTnLst>
                                </p:cTn>
                              </p:par>
                            </p:childTnLst>
                          </p:cTn>
                        </p:par>
                        <p:par>
                          <p:cTn id="15" fill="hold">
                            <p:stCondLst>
                              <p:cond delay="1000"/>
                            </p:stCondLst>
                            <p:childTnLst>
                              <p:par>
                                <p:cTn id="16" presetID="14" presetClass="entr" presetSubtype="10" fill="hold" nodeType="after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randombar(horizontal)">
                                      <p:cBhvr>
                                        <p:cTn id="18" dur="500"/>
                                        <p:tgtEl>
                                          <p:spTgt spid="13"/>
                                        </p:tgtEl>
                                      </p:cBhvr>
                                    </p:animEffect>
                                  </p:childTnLst>
                                </p:cTn>
                              </p:par>
                              <p:par>
                                <p:cTn id="19" presetID="14" presetClass="entr" presetSubtype="1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randombar(horizontal)">
                                      <p:cBhvr>
                                        <p:cTn id="21" dur="500"/>
                                        <p:tgtEl>
                                          <p:spTgt spid="14"/>
                                        </p:tgtEl>
                                      </p:cBhvr>
                                    </p:animEffect>
                                  </p:childTnLst>
                                </p:cTn>
                              </p:par>
                            </p:childTnLst>
                          </p:cTn>
                        </p:par>
                        <p:par>
                          <p:cTn id="22" fill="hold">
                            <p:stCondLst>
                              <p:cond delay="1500"/>
                            </p:stCondLst>
                            <p:childTnLst>
                              <p:par>
                                <p:cTn id="23" presetID="12" presetClass="entr" presetSubtype="4" fill="hold" grpId="1" nodeType="afterEffect">
                                  <p:stCondLst>
                                    <p:cond delay="0"/>
                                  </p:stCondLst>
                                  <p:childTnLst>
                                    <p:set>
                                      <p:cBhvr>
                                        <p:cTn id="24" dur="1" fill="hold">
                                          <p:stCondLst>
                                            <p:cond delay="0"/>
                                          </p:stCondLst>
                                        </p:cTn>
                                        <p:tgtEl>
                                          <p:spTgt spid="18"/>
                                        </p:tgtEl>
                                        <p:attrNameLst>
                                          <p:attrName>style.visibility</p:attrName>
                                        </p:attrNameLst>
                                      </p:cBhvr>
                                      <p:to>
                                        <p:strVal val="visible"/>
                                      </p:to>
                                    </p:set>
                                    <p:anim calcmode="lin" valueType="num">
                                      <p:cBhvr additive="base">
                                        <p:cTn id="25" dur="500"/>
                                        <p:tgtEl>
                                          <p:spTgt spid="18"/>
                                        </p:tgtEl>
                                        <p:attrNameLst>
                                          <p:attrName>ppt_y</p:attrName>
                                        </p:attrNameLst>
                                      </p:cBhvr>
                                      <p:tavLst>
                                        <p:tav tm="0">
                                          <p:val>
                                            <p:strVal val="#ppt_y+#ppt_h*1.125000"/>
                                          </p:val>
                                        </p:tav>
                                        <p:tav tm="100000">
                                          <p:val>
                                            <p:strVal val="#ppt_y"/>
                                          </p:val>
                                        </p:tav>
                                      </p:tavLst>
                                    </p:anim>
                                    <p:animEffect transition="in" filter="wipe(up)">
                                      <p:cBhvr>
                                        <p:cTn id="26" dur="500"/>
                                        <p:tgtEl>
                                          <p:spTgt spid="18"/>
                                        </p:tgtEl>
                                      </p:cBhvr>
                                    </p:animEffect>
                                  </p:childTnLst>
                                </p:cTn>
                              </p:par>
                            </p:childTnLst>
                          </p:cTn>
                        </p:par>
                        <p:par>
                          <p:cTn id="27" fill="hold">
                            <p:stCondLst>
                              <p:cond delay="2000"/>
                            </p:stCondLst>
                            <p:childTnLst>
                              <p:par>
                                <p:cTn id="28" presetID="12" presetClass="entr" presetSubtype="4" fill="hold" grpId="1" nodeType="afterEffect">
                                  <p:stCondLst>
                                    <p:cond delay="0"/>
                                  </p:stCondLst>
                                  <p:childTnLst>
                                    <p:set>
                                      <p:cBhvr>
                                        <p:cTn id="29" dur="1" fill="hold">
                                          <p:stCondLst>
                                            <p:cond delay="0"/>
                                          </p:stCondLst>
                                        </p:cTn>
                                        <p:tgtEl>
                                          <p:spTgt spid="19"/>
                                        </p:tgtEl>
                                        <p:attrNameLst>
                                          <p:attrName>style.visibility</p:attrName>
                                        </p:attrNameLst>
                                      </p:cBhvr>
                                      <p:to>
                                        <p:strVal val="visible"/>
                                      </p:to>
                                    </p:set>
                                    <p:anim calcmode="lin" valueType="num">
                                      <p:cBhvr additive="base">
                                        <p:cTn id="30" dur="500"/>
                                        <p:tgtEl>
                                          <p:spTgt spid="19"/>
                                        </p:tgtEl>
                                        <p:attrNameLst>
                                          <p:attrName>ppt_y</p:attrName>
                                        </p:attrNameLst>
                                      </p:cBhvr>
                                      <p:tavLst>
                                        <p:tav tm="0">
                                          <p:val>
                                            <p:strVal val="#ppt_y+#ppt_h*1.125000"/>
                                          </p:val>
                                        </p:tav>
                                        <p:tav tm="100000">
                                          <p:val>
                                            <p:strVal val="#ppt_y"/>
                                          </p:val>
                                        </p:tav>
                                      </p:tavLst>
                                    </p:anim>
                                    <p:animEffect transition="in" filter="wipe(up)">
                                      <p:cBhvr>
                                        <p:cTn id="31"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8" grpId="1"/>
      <p:bldP spid="19" grpId="0"/>
      <p:bldP spid="19" grpId="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未标题-1"/>
          <p:cNvPicPr>
            <a:picLocks noChangeAspect="1"/>
          </p:cNvPicPr>
          <p:nvPr/>
        </p:nvPicPr>
        <p:blipFill>
          <a:blip r:embed="rId1"/>
          <a:stretch>
            <a:fillRect/>
          </a:stretch>
        </p:blipFill>
        <p:spPr>
          <a:xfrm>
            <a:off x="4308475" y="429260"/>
            <a:ext cx="3445510" cy="643890"/>
          </a:xfrm>
          <a:prstGeom prst="rect">
            <a:avLst/>
          </a:prstGeom>
        </p:spPr>
      </p:pic>
      <p:sp>
        <p:nvSpPr>
          <p:cNvPr id="3" name="文本框 2"/>
          <p:cNvSpPr txBox="1"/>
          <p:nvPr/>
        </p:nvSpPr>
        <p:spPr>
          <a:xfrm>
            <a:off x="5497195" y="567055"/>
            <a:ext cx="1198245" cy="368300"/>
          </a:xfrm>
          <a:prstGeom prst="rect">
            <a:avLst/>
          </a:prstGeom>
          <a:noFill/>
        </p:spPr>
        <p:txBody>
          <a:bodyPr wrap="square" rtlCol="0">
            <a:spAutoFit/>
          </a:bodyPr>
          <a:lstStyle/>
          <a:p>
            <a:r>
              <a:rPr lang="zh-CN" altLang="en-US">
                <a:solidFill>
                  <a:srgbClr val="55463D"/>
                </a:solidFill>
                <a:latin typeface="罗西钢笔行楷" panose="02010800040101010101" charset="-122"/>
                <a:ea typeface="罗西钢笔行楷" panose="02010800040101010101" charset="-122"/>
              </a:rPr>
              <a:t>使用场景</a:t>
            </a:r>
            <a:endParaRPr lang="zh-CN" altLang="en-US">
              <a:solidFill>
                <a:srgbClr val="55463D"/>
              </a:solidFill>
              <a:latin typeface="罗西钢笔行楷" panose="02010800040101010101" charset="-122"/>
              <a:ea typeface="罗西钢笔行楷" panose="02010800040101010101" charset="-122"/>
            </a:endParaRPr>
          </a:p>
        </p:txBody>
      </p:sp>
      <p:pic>
        <p:nvPicPr>
          <p:cNvPr id="24" name="图片 23" descr="树枝"/>
          <p:cNvPicPr>
            <a:picLocks noChangeAspect="1"/>
          </p:cNvPicPr>
          <p:nvPr/>
        </p:nvPicPr>
        <p:blipFill>
          <a:blip r:embed="rId2"/>
          <a:stretch>
            <a:fillRect/>
          </a:stretch>
        </p:blipFill>
        <p:spPr>
          <a:xfrm>
            <a:off x="-107315" y="-313690"/>
            <a:ext cx="1713230" cy="1844040"/>
          </a:xfrm>
          <a:prstGeom prst="rect">
            <a:avLst/>
          </a:prstGeom>
        </p:spPr>
      </p:pic>
      <p:sp>
        <p:nvSpPr>
          <p:cNvPr id="4" name="矩形 3"/>
          <p:cNvSpPr/>
          <p:nvPr/>
        </p:nvSpPr>
        <p:spPr>
          <a:xfrm>
            <a:off x="1066165" y="1496695"/>
            <a:ext cx="5745480" cy="4800600"/>
          </a:xfrm>
          <a:prstGeom prst="rect">
            <a:avLst/>
          </a:prstGeom>
          <a:blipFill rotWithShape="1">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 name="直接连接符 4"/>
          <p:cNvCxnSpPr/>
          <p:nvPr/>
        </p:nvCxnSpPr>
        <p:spPr>
          <a:xfrm>
            <a:off x="7101205" y="1511935"/>
            <a:ext cx="0" cy="4831080"/>
          </a:xfrm>
          <a:prstGeom prst="line">
            <a:avLst/>
          </a:prstGeom>
          <a:ln w="12700">
            <a:solidFill>
              <a:srgbClr val="55463D"/>
            </a:solidFill>
          </a:ln>
        </p:spPr>
        <p:style>
          <a:lnRef idx="1">
            <a:schemeClr val="accent1"/>
          </a:lnRef>
          <a:fillRef idx="0">
            <a:schemeClr val="accent1"/>
          </a:fillRef>
          <a:effectRef idx="0">
            <a:schemeClr val="accent1"/>
          </a:effectRef>
          <a:fontRef idx="minor">
            <a:schemeClr val="tx1"/>
          </a:fontRef>
        </p:style>
      </p:cxnSp>
      <p:sp>
        <p:nvSpPr>
          <p:cNvPr id="6" name="TextBox 24"/>
          <p:cNvSpPr txBox="1"/>
          <p:nvPr/>
        </p:nvSpPr>
        <p:spPr>
          <a:xfrm>
            <a:off x="7383274" y="1496981"/>
            <a:ext cx="2337435" cy="335280"/>
          </a:xfrm>
          <a:prstGeom prst="rect">
            <a:avLst/>
          </a:prstGeom>
          <a:noFill/>
        </p:spPr>
        <p:txBody>
          <a:bodyPr wrap="none" rtlCol="0">
            <a:spAutoFit/>
          </a:bodyPr>
          <a:lstStyle/>
          <a:p>
            <a:pPr algn="l"/>
            <a:r>
              <a:rPr lang="en-US" altLang="zh-CN" sz="1600" b="1" dirty="0">
                <a:solidFill>
                  <a:schemeClr val="tx1">
                    <a:lumMod val="65000"/>
                    <a:lumOff val="35000"/>
                  </a:schemeClr>
                </a:solidFill>
                <a:latin typeface="罗西钢笔行楷" panose="02010800040101010101" charset="-122"/>
                <a:ea typeface="罗西钢笔行楷" panose="02010800040101010101" charset="-122"/>
              </a:rPr>
              <a:t>KNOWLEDGE IS POWER</a:t>
            </a:r>
            <a:endParaRPr lang="zh-CN" altLang="en-US" sz="1600" b="1" dirty="0">
              <a:solidFill>
                <a:schemeClr val="tx1">
                  <a:lumMod val="65000"/>
                  <a:lumOff val="35000"/>
                </a:schemeClr>
              </a:solidFill>
              <a:latin typeface="罗西钢笔行楷" panose="02010800040101010101" charset="-122"/>
              <a:ea typeface="罗西钢笔行楷" panose="02010800040101010101" charset="-122"/>
            </a:endParaRPr>
          </a:p>
        </p:txBody>
      </p:sp>
      <p:sp>
        <p:nvSpPr>
          <p:cNvPr id="7" name="TextBox 24"/>
          <p:cNvSpPr txBox="1"/>
          <p:nvPr/>
        </p:nvSpPr>
        <p:spPr>
          <a:xfrm>
            <a:off x="7383145" y="2004695"/>
            <a:ext cx="4211320" cy="4154170"/>
          </a:xfrm>
          <a:prstGeom prst="rect">
            <a:avLst/>
          </a:prstGeom>
          <a:noFill/>
        </p:spPr>
        <p:txBody>
          <a:bodyPr wrap="square" rtlCol="0">
            <a:spAutoFit/>
          </a:bodyPr>
          <a:lstStyle/>
          <a:p>
            <a:pPr algn="l">
              <a:lnSpc>
                <a:spcPct val="150000"/>
              </a:lnSpc>
              <a:buFont typeface="Wingdings" panose="05000000000000000000" pitchFamily="2" charset="2"/>
            </a:pPr>
            <a:r>
              <a:rPr lang="zh-CN" altLang="en-US" sz="1600" b="1" dirty="0">
                <a:solidFill>
                  <a:schemeClr val="tx1">
                    <a:lumMod val="65000"/>
                    <a:lumOff val="35000"/>
                  </a:schemeClr>
                </a:solidFill>
                <a:latin typeface="罗西钢笔行楷" panose="02010800040101010101" charset="-122"/>
                <a:ea typeface="罗西钢笔行楷" panose="02010800040101010101" charset="-122"/>
              </a:rPr>
              <a:t>　API 接口调用异常, 网络异常在我们日常开发中经常会遇到，这种情况下我们需要先重试几次调用才能将其标识为错误并在确认错误之后发送异常提醒。guava-retry可以灵活的实现这一功能。Guava retryer在支持重试次数和重试频度控制基础上，能够兼容支持多个异常或者自定义实体对象的重试源定义，让重试功能有更多的灵活性。Guava Retryer也是线程安全的，入口调用逻辑采用的是Java.util.concurrent.Callable的call方法。</a:t>
            </a:r>
            <a:endParaRPr lang="zh-CN" altLang="en-US" sz="1600" b="1" dirty="0">
              <a:solidFill>
                <a:schemeClr val="tx1">
                  <a:lumMod val="65000"/>
                  <a:lumOff val="35000"/>
                </a:schemeClr>
              </a:solidFill>
              <a:latin typeface="罗西钢笔行楷" panose="02010800040101010101" charset="-122"/>
              <a:ea typeface="罗西钢笔行楷" panose="02010800040101010101" charset="-122"/>
            </a:endParaRPr>
          </a:p>
        </p:txBody>
      </p:sp>
      <p:sp>
        <p:nvSpPr>
          <p:cNvPr id="8" name="文本框 7"/>
          <p:cNvSpPr txBox="1"/>
          <p:nvPr/>
        </p:nvSpPr>
        <p:spPr>
          <a:xfrm>
            <a:off x="1885315" y="6434455"/>
            <a:ext cx="8709660" cy="368300"/>
          </a:xfrm>
          <a:prstGeom prst="rect">
            <a:avLst/>
          </a:prstGeom>
          <a:noFill/>
        </p:spPr>
        <p:txBody>
          <a:bodyPr wrap="square" rtlCol="0">
            <a:spAutoFit/>
          </a:bodyPr>
          <a:p>
            <a:r>
              <a:rPr lang="zh-CN" altLang="en-US"/>
              <a:t>https://blog.csdn.net/paul_wei2008/article/details/53871442</a:t>
            </a:r>
            <a:endParaRPr lang="zh-CN" altLang="en-US"/>
          </a:p>
        </p:txBody>
      </p:sp>
    </p:spTree>
  </p:cSld>
  <p:clrMapOvr>
    <a:masterClrMapping/>
  </p:clrMapOvr>
  <p:transition spd="slow" advTm="5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500"/>
                                        <p:tgtEl>
                                          <p:spTgt spid="24"/>
                                        </p:tgtEl>
                                      </p:cBhvr>
                                    </p:animEffect>
                                  </p:childTnLst>
                                </p:cTn>
                              </p:par>
                            </p:childTnLst>
                          </p:cTn>
                        </p:par>
                        <p:par>
                          <p:cTn id="8" fill="hold">
                            <p:stCondLst>
                              <p:cond delay="500"/>
                            </p:stCondLst>
                            <p:childTnLst>
                              <p:par>
                                <p:cTn id="9" presetID="14" presetClass="entr" presetSubtype="5"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randombar(vertical)">
                                      <p:cBhvr>
                                        <p:cTn id="11" dur="500"/>
                                        <p:tgtEl>
                                          <p:spTgt spid="2"/>
                                        </p:tgtEl>
                                      </p:cBhvr>
                                    </p:animEffect>
                                  </p:childTnLst>
                                </p:cTn>
                              </p:par>
                              <p:par>
                                <p:cTn id="12" presetID="12" presetClass="entr" presetSubtype="4" fill="hold" grpId="0" nodeType="with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additive="base">
                                        <p:cTn id="14" dur="500"/>
                                        <p:tgtEl>
                                          <p:spTgt spid="3"/>
                                        </p:tgtEl>
                                        <p:attrNameLst>
                                          <p:attrName>ppt_y</p:attrName>
                                        </p:attrNameLst>
                                      </p:cBhvr>
                                      <p:tavLst>
                                        <p:tav tm="0">
                                          <p:val>
                                            <p:strVal val="#ppt_y+#ppt_h*1.125000"/>
                                          </p:val>
                                        </p:tav>
                                        <p:tav tm="100000">
                                          <p:val>
                                            <p:strVal val="#ppt_y"/>
                                          </p:val>
                                        </p:tav>
                                      </p:tavLst>
                                    </p:anim>
                                    <p:animEffect transition="in" filter="wipe(up)">
                                      <p:cBhvr>
                                        <p:cTn id="15" dur="500"/>
                                        <p:tgtEl>
                                          <p:spTgt spid="3"/>
                                        </p:tgtEl>
                                      </p:cBhvr>
                                    </p:animEffect>
                                  </p:childTnLst>
                                </p:cTn>
                              </p:par>
                            </p:childTnLst>
                          </p:cTn>
                        </p:par>
                        <p:par>
                          <p:cTn id="16" fill="hold">
                            <p:stCondLst>
                              <p:cond delay="1000"/>
                            </p:stCondLst>
                            <p:childTnLst>
                              <p:par>
                                <p:cTn id="17" presetID="14" presetClass="entr" presetSubtype="5" fill="hold" grpId="0" nodeType="after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randombar(vertical)">
                                      <p:cBhvr>
                                        <p:cTn id="19" dur="500"/>
                                        <p:tgtEl>
                                          <p:spTgt spid="4"/>
                                        </p:tgtEl>
                                      </p:cBhvr>
                                    </p:animEffect>
                                  </p:childTnLst>
                                </p:cTn>
                              </p:par>
                            </p:childTnLst>
                          </p:cTn>
                        </p:par>
                        <p:par>
                          <p:cTn id="20" fill="hold">
                            <p:stCondLst>
                              <p:cond delay="1500"/>
                            </p:stCondLst>
                            <p:childTnLst>
                              <p:par>
                                <p:cTn id="21" presetID="22" presetClass="entr" presetSubtype="1" fill="hold" nodeType="after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wipe(up)">
                                      <p:cBhvr>
                                        <p:cTn id="23" dur="500"/>
                                        <p:tgtEl>
                                          <p:spTgt spid="5"/>
                                        </p:tgtEl>
                                      </p:cBhvr>
                                    </p:animEffect>
                                  </p:childTnLst>
                                </p:cTn>
                              </p:par>
                            </p:childTnLst>
                          </p:cTn>
                        </p:par>
                        <p:par>
                          <p:cTn id="24" fill="hold">
                            <p:stCondLst>
                              <p:cond delay="2000"/>
                            </p:stCondLst>
                            <p:childTnLst>
                              <p:par>
                                <p:cTn id="25" presetID="22" presetClass="entr" presetSubtype="8" fill="hold" grpId="0" nodeType="after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wipe(left)">
                                      <p:cBhvr>
                                        <p:cTn id="27" dur="500"/>
                                        <p:tgtEl>
                                          <p:spTgt spid="6"/>
                                        </p:tgtEl>
                                      </p:cBhvr>
                                    </p:animEffect>
                                  </p:childTnLst>
                                </p:cTn>
                              </p:par>
                            </p:childTnLst>
                          </p:cTn>
                        </p:par>
                        <p:par>
                          <p:cTn id="28" fill="hold">
                            <p:stCondLst>
                              <p:cond delay="2500"/>
                            </p:stCondLst>
                            <p:childTnLst>
                              <p:par>
                                <p:cTn id="29" presetID="22" presetClass="entr" presetSubtype="8" fill="hold" grpId="0" nodeType="after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wipe(left)">
                                      <p:cBhvr>
                                        <p:cTn id="3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bldLvl="0" animBg="1"/>
      <p:bldP spid="6" grpId="0"/>
      <p:bldP spid="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图片 23" descr="树枝"/>
          <p:cNvPicPr>
            <a:picLocks noChangeAspect="1"/>
          </p:cNvPicPr>
          <p:nvPr/>
        </p:nvPicPr>
        <p:blipFill>
          <a:blip r:embed="rId1"/>
          <a:stretch>
            <a:fillRect/>
          </a:stretch>
        </p:blipFill>
        <p:spPr>
          <a:xfrm>
            <a:off x="-107315" y="-313690"/>
            <a:ext cx="1713230" cy="1844040"/>
          </a:xfrm>
          <a:prstGeom prst="rect">
            <a:avLst/>
          </a:prstGeom>
        </p:spPr>
      </p:pic>
      <p:sp>
        <p:nvSpPr>
          <p:cNvPr id="2" name="文本框 1"/>
          <p:cNvSpPr txBox="1"/>
          <p:nvPr/>
        </p:nvSpPr>
        <p:spPr>
          <a:xfrm>
            <a:off x="1606550" y="10160"/>
            <a:ext cx="10544810" cy="1198880"/>
          </a:xfrm>
          <a:prstGeom prst="rect">
            <a:avLst/>
          </a:prstGeom>
          <a:noFill/>
        </p:spPr>
        <p:txBody>
          <a:bodyPr wrap="square" rtlCol="0" anchor="t">
            <a:spAutoFit/>
          </a:bodyPr>
          <a:p>
            <a:r>
              <a:rPr lang="zh-CN" altLang="en-US"/>
              <a:t>    Guava retryer工具是通过定义重试者角色来包装正常逻辑重试，Guava retryer有优秀的策略定义，在支持重试次数和重试频度控制基础上，能够兼容支持多个异常或者自定义实体对象的重试源定义，让重试功能有更多的灵活性。Guava Retryer也是线程安全的，入口调用逻辑采用的是Java.util.concurrent.Callable的call方法</a:t>
            </a:r>
            <a:r>
              <a:rPr lang="en-US" altLang="zh-CN"/>
              <a:t>.</a:t>
            </a:r>
            <a:endParaRPr lang="en-US" altLang="zh-CN"/>
          </a:p>
        </p:txBody>
      </p:sp>
      <p:pic>
        <p:nvPicPr>
          <p:cNvPr id="5" name="图片 4"/>
          <p:cNvPicPr>
            <a:picLocks noChangeAspect="1"/>
          </p:cNvPicPr>
          <p:nvPr/>
        </p:nvPicPr>
        <p:blipFill>
          <a:blip r:embed="rId2"/>
          <a:stretch>
            <a:fillRect/>
          </a:stretch>
        </p:blipFill>
        <p:spPr>
          <a:xfrm>
            <a:off x="1720850" y="1818640"/>
            <a:ext cx="6924040" cy="2704465"/>
          </a:xfrm>
          <a:prstGeom prst="rect">
            <a:avLst/>
          </a:prstGeom>
        </p:spPr>
      </p:pic>
      <p:sp>
        <p:nvSpPr>
          <p:cNvPr id="6" name="文本框 5"/>
          <p:cNvSpPr txBox="1"/>
          <p:nvPr/>
        </p:nvSpPr>
        <p:spPr>
          <a:xfrm>
            <a:off x="1363980" y="5424170"/>
            <a:ext cx="10053955" cy="645160"/>
          </a:xfrm>
          <a:prstGeom prst="rect">
            <a:avLst/>
          </a:prstGeom>
          <a:noFill/>
        </p:spPr>
        <p:txBody>
          <a:bodyPr wrap="square" rtlCol="0" anchor="t">
            <a:spAutoFit/>
          </a:bodyPr>
          <a:p>
            <a:r>
              <a:rPr lang="zh-CN" altLang="en-US"/>
              <a:t>命令模式能够通过执行对象完成接口操作逻辑，同时内部封装处理重试逻辑，不暴露实现细节，对于调用者来看就是执行了正常逻辑，达到解耦的目标</a:t>
            </a:r>
            <a:endParaRPr lang="zh-CN" altLang="en-US"/>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阴影"/>
          <p:cNvPicPr>
            <a:picLocks noChangeAspect="1"/>
          </p:cNvPicPr>
          <p:nvPr/>
        </p:nvPicPr>
        <p:blipFill>
          <a:blip r:embed="rId1"/>
          <a:stretch>
            <a:fillRect/>
          </a:stretch>
        </p:blipFill>
        <p:spPr>
          <a:xfrm>
            <a:off x="2294890" y="1798955"/>
            <a:ext cx="7601585" cy="3545840"/>
          </a:xfrm>
          <a:prstGeom prst="rect">
            <a:avLst/>
          </a:prstGeom>
        </p:spPr>
      </p:pic>
      <p:pic>
        <p:nvPicPr>
          <p:cNvPr id="3" name="图片 2" descr="饮料"/>
          <p:cNvPicPr>
            <a:picLocks noChangeAspect="1"/>
          </p:cNvPicPr>
          <p:nvPr/>
        </p:nvPicPr>
        <p:blipFill>
          <a:blip r:embed="rId2"/>
          <a:stretch>
            <a:fillRect/>
          </a:stretch>
        </p:blipFill>
        <p:spPr>
          <a:xfrm>
            <a:off x="10730865" y="4404360"/>
            <a:ext cx="1010285" cy="2061845"/>
          </a:xfrm>
          <a:prstGeom prst="rect">
            <a:avLst/>
          </a:prstGeom>
        </p:spPr>
      </p:pic>
      <p:sp>
        <p:nvSpPr>
          <p:cNvPr id="4" name="文本框 3"/>
          <p:cNvSpPr txBox="1"/>
          <p:nvPr/>
        </p:nvSpPr>
        <p:spPr>
          <a:xfrm>
            <a:off x="4859020" y="2157095"/>
            <a:ext cx="2472690" cy="701040"/>
          </a:xfrm>
          <a:prstGeom prst="rect">
            <a:avLst/>
          </a:prstGeom>
          <a:noFill/>
        </p:spPr>
        <p:txBody>
          <a:bodyPr wrap="square" rtlCol="0">
            <a:spAutoFit/>
          </a:bodyPr>
          <a:lstStyle/>
          <a:p>
            <a:pPr algn="ctr"/>
            <a:r>
              <a:rPr lang="en-US" altLang="zh-CN" sz="4000">
                <a:solidFill>
                  <a:srgbClr val="55463D"/>
                </a:solidFill>
                <a:latin typeface="罗西钢笔行楷" panose="02010800040101010101" charset="-122"/>
                <a:ea typeface="罗西钢笔行楷" panose="02010800040101010101" charset="-122"/>
              </a:rPr>
              <a:t>Part.02</a:t>
            </a:r>
            <a:endParaRPr lang="en-US" altLang="zh-CN" sz="4000">
              <a:solidFill>
                <a:srgbClr val="55463D"/>
              </a:solidFill>
              <a:latin typeface="罗西钢笔行楷" panose="02010800040101010101" charset="-122"/>
              <a:ea typeface="罗西钢笔行楷" panose="02010800040101010101" charset="-122"/>
            </a:endParaRPr>
          </a:p>
        </p:txBody>
      </p:sp>
      <p:sp>
        <p:nvSpPr>
          <p:cNvPr id="5" name="文本框 4"/>
          <p:cNvSpPr txBox="1"/>
          <p:nvPr/>
        </p:nvSpPr>
        <p:spPr>
          <a:xfrm>
            <a:off x="4269105" y="3013075"/>
            <a:ext cx="3651885" cy="1476375"/>
          </a:xfrm>
          <a:prstGeom prst="rect">
            <a:avLst/>
          </a:prstGeom>
          <a:noFill/>
        </p:spPr>
        <p:txBody>
          <a:bodyPr wrap="square" rtlCol="0">
            <a:spAutoFit/>
          </a:bodyPr>
          <a:lstStyle/>
          <a:p>
            <a:pPr algn="ctr" fontAlgn="auto">
              <a:lnSpc>
                <a:spcPct val="150000"/>
              </a:lnSpc>
            </a:pPr>
            <a:r>
              <a:rPr lang="zh-CN" altLang="en-US" sz="3200">
                <a:solidFill>
                  <a:srgbClr val="55463D"/>
                </a:solidFill>
                <a:latin typeface="罗西钢笔行楷" panose="02010800040101010101" charset="-122"/>
                <a:ea typeface="罗西钢笔行楷" panose="02010800040101010101" charset="-122"/>
                <a:sym typeface="+mn-ea"/>
              </a:rPr>
              <a:t>基本运用</a:t>
            </a:r>
            <a:endParaRPr lang="zh-CN" altLang="en-US" sz="3200">
              <a:solidFill>
                <a:srgbClr val="55463D"/>
              </a:solidFill>
              <a:latin typeface="罗西钢笔行楷" panose="02010800040101010101" charset="-122"/>
              <a:ea typeface="罗西钢笔行楷" panose="02010800040101010101" charset="-122"/>
            </a:endParaRPr>
          </a:p>
          <a:p>
            <a:pPr algn="ctr" fontAlgn="auto">
              <a:lnSpc>
                <a:spcPct val="150000"/>
              </a:lnSpc>
            </a:pPr>
            <a:r>
              <a:rPr lang="zh-CN" altLang="en-US" sz="2800">
                <a:solidFill>
                  <a:srgbClr val="55463D"/>
                </a:solidFill>
                <a:latin typeface="罗西钢笔行楷" panose="02010800040101010101" charset="-122"/>
                <a:ea typeface="罗西钢笔行楷" panose="02010800040101010101" charset="-122"/>
                <a:sym typeface="+mn-ea"/>
              </a:rPr>
              <a:t>Basic application</a:t>
            </a:r>
            <a:endParaRPr lang="zh-CN" altLang="en-US" sz="2800"/>
          </a:p>
        </p:txBody>
      </p:sp>
      <p:pic>
        <p:nvPicPr>
          <p:cNvPr id="24" name="图片 23" descr="树枝"/>
          <p:cNvPicPr>
            <a:picLocks noChangeAspect="1"/>
          </p:cNvPicPr>
          <p:nvPr/>
        </p:nvPicPr>
        <p:blipFill>
          <a:blip r:embed="rId3"/>
          <a:stretch>
            <a:fillRect/>
          </a:stretch>
        </p:blipFill>
        <p:spPr>
          <a:xfrm>
            <a:off x="-10160" y="-22225"/>
            <a:ext cx="1713230" cy="1844040"/>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500"/>
                                        <p:tgtEl>
                                          <p:spTgt spid="24"/>
                                        </p:tgtEl>
                                      </p:cBhvr>
                                    </p:animEffect>
                                  </p:childTnLst>
                                </p:cTn>
                              </p:par>
                              <p:par>
                                <p:cTn id="8" presetID="53" presetClass="entr" presetSubtype="16"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 calcmode="lin" valueType="num">
                                      <p:cBhvr>
                                        <p:cTn id="10" dur="500" fill="hold"/>
                                        <p:tgtEl>
                                          <p:spTgt spid="3"/>
                                        </p:tgtEl>
                                        <p:attrNameLst>
                                          <p:attrName>ppt_w</p:attrName>
                                        </p:attrNameLst>
                                      </p:cBhvr>
                                      <p:tavLst>
                                        <p:tav tm="0">
                                          <p:val>
                                            <p:fltVal val="0"/>
                                          </p:val>
                                        </p:tav>
                                        <p:tav tm="100000">
                                          <p:val>
                                            <p:strVal val="#ppt_w"/>
                                          </p:val>
                                        </p:tav>
                                      </p:tavLst>
                                    </p:anim>
                                    <p:anim calcmode="lin" valueType="num">
                                      <p:cBhvr>
                                        <p:cTn id="11" dur="500" fill="hold"/>
                                        <p:tgtEl>
                                          <p:spTgt spid="3"/>
                                        </p:tgtEl>
                                        <p:attrNameLst>
                                          <p:attrName>ppt_h</p:attrName>
                                        </p:attrNameLst>
                                      </p:cBhvr>
                                      <p:tavLst>
                                        <p:tav tm="0">
                                          <p:val>
                                            <p:fltVal val="0"/>
                                          </p:val>
                                        </p:tav>
                                        <p:tav tm="100000">
                                          <p:val>
                                            <p:strVal val="#ppt_h"/>
                                          </p:val>
                                        </p:tav>
                                      </p:tavLst>
                                    </p:anim>
                                    <p:animEffect transition="in" filter="fade">
                                      <p:cBhvr>
                                        <p:cTn id="12" dur="500"/>
                                        <p:tgtEl>
                                          <p:spTgt spid="3"/>
                                        </p:tgtEl>
                                      </p:cBhvr>
                                    </p:animEffect>
                                  </p:childTnLst>
                                </p:cTn>
                              </p:par>
                            </p:childTnLst>
                          </p:cTn>
                        </p:par>
                        <p:par>
                          <p:cTn id="13" fill="hold">
                            <p:stCondLst>
                              <p:cond delay="500"/>
                            </p:stCondLst>
                            <p:childTnLst>
                              <p:par>
                                <p:cTn id="14" presetID="55" presetClass="entr" presetSubtype="0" fill="hold" nodeType="afterEffect">
                                  <p:stCondLst>
                                    <p:cond delay="0"/>
                                  </p:stCondLst>
                                  <p:childTnLst>
                                    <p:set>
                                      <p:cBhvr>
                                        <p:cTn id="15" dur="1" fill="hold">
                                          <p:stCondLst>
                                            <p:cond delay="0"/>
                                          </p:stCondLst>
                                        </p:cTn>
                                        <p:tgtEl>
                                          <p:spTgt spid="2"/>
                                        </p:tgtEl>
                                        <p:attrNameLst>
                                          <p:attrName>style.visibility</p:attrName>
                                        </p:attrNameLst>
                                      </p:cBhvr>
                                      <p:to>
                                        <p:strVal val="visible"/>
                                      </p:to>
                                    </p:set>
                                    <p:anim calcmode="lin" valueType="num">
                                      <p:cBhvr>
                                        <p:cTn id="16" dur="500" fill="hold"/>
                                        <p:tgtEl>
                                          <p:spTgt spid="2"/>
                                        </p:tgtEl>
                                        <p:attrNameLst>
                                          <p:attrName>ppt_w</p:attrName>
                                        </p:attrNameLst>
                                      </p:cBhvr>
                                      <p:tavLst>
                                        <p:tav tm="0">
                                          <p:val>
                                            <p:strVal val="#ppt_w*0.70"/>
                                          </p:val>
                                        </p:tav>
                                        <p:tav tm="100000">
                                          <p:val>
                                            <p:strVal val="#ppt_w"/>
                                          </p:val>
                                        </p:tav>
                                      </p:tavLst>
                                    </p:anim>
                                    <p:anim calcmode="lin" valueType="num">
                                      <p:cBhvr>
                                        <p:cTn id="17" dur="500" fill="hold"/>
                                        <p:tgtEl>
                                          <p:spTgt spid="2"/>
                                        </p:tgtEl>
                                        <p:attrNameLst>
                                          <p:attrName>ppt_h</p:attrName>
                                        </p:attrNameLst>
                                      </p:cBhvr>
                                      <p:tavLst>
                                        <p:tav tm="0">
                                          <p:val>
                                            <p:strVal val="#ppt_h"/>
                                          </p:val>
                                        </p:tav>
                                        <p:tav tm="100000">
                                          <p:val>
                                            <p:strVal val="#ppt_h"/>
                                          </p:val>
                                        </p:tav>
                                      </p:tavLst>
                                    </p:anim>
                                    <p:animEffect transition="in" filter="fade">
                                      <p:cBhvr>
                                        <p:cTn id="18" dur="500"/>
                                        <p:tgtEl>
                                          <p:spTgt spid="2"/>
                                        </p:tgtEl>
                                      </p:cBhvr>
                                    </p:animEffect>
                                  </p:childTnLst>
                                </p:cTn>
                              </p:par>
                            </p:childTnLst>
                          </p:cTn>
                        </p:par>
                        <p:par>
                          <p:cTn id="19" fill="hold">
                            <p:stCondLst>
                              <p:cond delay="1000"/>
                            </p:stCondLst>
                            <p:childTnLst>
                              <p:par>
                                <p:cTn id="20" presetID="12" presetClass="entr" presetSubtype="1" fill="hold" grpId="0" nodeType="afterEffect">
                                  <p:stCondLst>
                                    <p:cond delay="0"/>
                                  </p:stCondLst>
                                  <p:childTnLst>
                                    <p:set>
                                      <p:cBhvr>
                                        <p:cTn id="21" dur="1" fill="hold">
                                          <p:stCondLst>
                                            <p:cond delay="0"/>
                                          </p:stCondLst>
                                        </p:cTn>
                                        <p:tgtEl>
                                          <p:spTgt spid="4"/>
                                        </p:tgtEl>
                                        <p:attrNameLst>
                                          <p:attrName>style.visibility</p:attrName>
                                        </p:attrNameLst>
                                      </p:cBhvr>
                                      <p:to>
                                        <p:strVal val="visible"/>
                                      </p:to>
                                    </p:set>
                                    <p:anim calcmode="lin" valueType="num">
                                      <p:cBhvr additive="base">
                                        <p:cTn id="22" dur="500"/>
                                        <p:tgtEl>
                                          <p:spTgt spid="4"/>
                                        </p:tgtEl>
                                        <p:attrNameLst>
                                          <p:attrName>ppt_y</p:attrName>
                                        </p:attrNameLst>
                                      </p:cBhvr>
                                      <p:tavLst>
                                        <p:tav tm="0">
                                          <p:val>
                                            <p:strVal val="#ppt_y-#ppt_h*1.125000"/>
                                          </p:val>
                                        </p:tav>
                                        <p:tav tm="100000">
                                          <p:val>
                                            <p:strVal val="#ppt_y"/>
                                          </p:val>
                                        </p:tav>
                                      </p:tavLst>
                                    </p:anim>
                                    <p:animEffect transition="in" filter="wipe(down)">
                                      <p:cBhvr>
                                        <p:cTn id="23" dur="500"/>
                                        <p:tgtEl>
                                          <p:spTgt spid="4"/>
                                        </p:tgtEl>
                                      </p:cBhvr>
                                    </p:animEffect>
                                  </p:childTnLst>
                                </p:cTn>
                              </p:par>
                            </p:childTnLst>
                          </p:cTn>
                        </p:par>
                        <p:par>
                          <p:cTn id="24" fill="hold">
                            <p:stCondLst>
                              <p:cond delay="1500"/>
                            </p:stCondLst>
                            <p:childTnLst>
                              <p:par>
                                <p:cTn id="25" presetID="14" presetClass="entr" presetSubtype="5" fill="hold" grpId="0" nodeType="after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randombar(vertical)">
                                      <p:cBhvr>
                                        <p:cTn id="2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图片 23" descr="树枝"/>
          <p:cNvPicPr>
            <a:picLocks noChangeAspect="1"/>
          </p:cNvPicPr>
          <p:nvPr/>
        </p:nvPicPr>
        <p:blipFill>
          <a:blip r:embed="rId1"/>
          <a:stretch>
            <a:fillRect/>
          </a:stretch>
        </p:blipFill>
        <p:spPr>
          <a:xfrm>
            <a:off x="-107315" y="-313690"/>
            <a:ext cx="1713230" cy="1844040"/>
          </a:xfrm>
          <a:prstGeom prst="rect">
            <a:avLst/>
          </a:prstGeom>
        </p:spPr>
      </p:pic>
      <p:pic>
        <p:nvPicPr>
          <p:cNvPr id="2" name="图片 1" descr="未标题-1"/>
          <p:cNvPicPr>
            <a:picLocks noChangeAspect="1"/>
          </p:cNvPicPr>
          <p:nvPr/>
        </p:nvPicPr>
        <p:blipFill>
          <a:blip r:embed="rId2"/>
          <a:stretch>
            <a:fillRect/>
          </a:stretch>
        </p:blipFill>
        <p:spPr>
          <a:xfrm>
            <a:off x="4271010" y="168910"/>
            <a:ext cx="3146425" cy="519430"/>
          </a:xfrm>
          <a:prstGeom prst="rect">
            <a:avLst/>
          </a:prstGeom>
        </p:spPr>
      </p:pic>
      <p:sp>
        <p:nvSpPr>
          <p:cNvPr id="3" name="文本框 2"/>
          <p:cNvSpPr txBox="1"/>
          <p:nvPr/>
        </p:nvSpPr>
        <p:spPr>
          <a:xfrm>
            <a:off x="5252720" y="244475"/>
            <a:ext cx="3429000" cy="368300"/>
          </a:xfrm>
          <a:prstGeom prst="rect">
            <a:avLst/>
          </a:prstGeom>
          <a:noFill/>
        </p:spPr>
        <p:txBody>
          <a:bodyPr wrap="square" rtlCol="0">
            <a:spAutoFit/>
          </a:bodyPr>
          <a:p>
            <a:r>
              <a:rPr lang="zh-CN" altLang="en-US"/>
              <a:t>基本使用</a:t>
            </a:r>
            <a:endParaRPr lang="zh-CN" altLang="en-US"/>
          </a:p>
        </p:txBody>
      </p:sp>
      <p:sp>
        <p:nvSpPr>
          <p:cNvPr id="4" name="文本框 3"/>
          <p:cNvSpPr txBox="1"/>
          <p:nvPr/>
        </p:nvSpPr>
        <p:spPr>
          <a:xfrm>
            <a:off x="1475740" y="1191895"/>
            <a:ext cx="3180715" cy="368300"/>
          </a:xfrm>
          <a:prstGeom prst="rect">
            <a:avLst/>
          </a:prstGeom>
          <a:noFill/>
        </p:spPr>
        <p:txBody>
          <a:bodyPr wrap="square" rtlCol="0">
            <a:spAutoFit/>
          </a:bodyPr>
          <a:p>
            <a:r>
              <a:rPr lang="en-US" altLang="zh-CN"/>
              <a:t>1</a:t>
            </a:r>
            <a:r>
              <a:rPr lang="zh-CN" altLang="en-US"/>
              <a:t>：引入Guava-retry　</a:t>
            </a:r>
            <a:endParaRPr lang="zh-CN" altLang="en-US"/>
          </a:p>
        </p:txBody>
      </p:sp>
      <p:pic>
        <p:nvPicPr>
          <p:cNvPr id="5" name="图片 4"/>
          <p:cNvPicPr>
            <a:picLocks noChangeAspect="1"/>
          </p:cNvPicPr>
          <p:nvPr/>
        </p:nvPicPr>
        <p:blipFill>
          <a:blip r:embed="rId3"/>
          <a:stretch>
            <a:fillRect/>
          </a:stretch>
        </p:blipFill>
        <p:spPr>
          <a:xfrm>
            <a:off x="1605915" y="1807845"/>
            <a:ext cx="4266565" cy="1104900"/>
          </a:xfrm>
          <a:prstGeom prst="rect">
            <a:avLst/>
          </a:prstGeom>
        </p:spPr>
      </p:pic>
      <p:sp>
        <p:nvSpPr>
          <p:cNvPr id="6" name="文本框 5"/>
          <p:cNvSpPr txBox="1"/>
          <p:nvPr/>
        </p:nvSpPr>
        <p:spPr>
          <a:xfrm>
            <a:off x="1438910" y="2993390"/>
            <a:ext cx="3975100" cy="368300"/>
          </a:xfrm>
          <a:prstGeom prst="rect">
            <a:avLst/>
          </a:prstGeom>
          <a:noFill/>
        </p:spPr>
        <p:txBody>
          <a:bodyPr wrap="square" rtlCol="0">
            <a:spAutoFit/>
          </a:bodyPr>
          <a:p>
            <a:r>
              <a:rPr lang="en-US" altLang="zh-CN"/>
              <a:t>2</a:t>
            </a:r>
            <a:r>
              <a:rPr lang="zh-CN" altLang="en-US"/>
              <a:t>：定义Retry对象并设置相关策略</a:t>
            </a:r>
            <a:endParaRPr lang="zh-CN" altLang="en-US"/>
          </a:p>
        </p:txBody>
      </p:sp>
      <p:pic>
        <p:nvPicPr>
          <p:cNvPr id="7" name="图片 6"/>
          <p:cNvPicPr>
            <a:picLocks noChangeAspect="1"/>
          </p:cNvPicPr>
          <p:nvPr/>
        </p:nvPicPr>
        <p:blipFill>
          <a:blip r:embed="rId4"/>
          <a:srcRect t="1872"/>
          <a:stretch>
            <a:fillRect/>
          </a:stretch>
        </p:blipFill>
        <p:spPr>
          <a:xfrm>
            <a:off x="1315720" y="3531235"/>
            <a:ext cx="8714105" cy="3261360"/>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500"/>
                                        <p:tgtEl>
                                          <p:spTgt spid="24"/>
                                        </p:tgtEl>
                                      </p:cBhvr>
                                    </p:animEffect>
                                  </p:childTnLst>
                                </p:cTn>
                              </p:par>
                            </p:childTnLst>
                          </p:cTn>
                        </p:par>
                        <p:par>
                          <p:cTn id="8" fill="hold">
                            <p:stCondLst>
                              <p:cond delay="500"/>
                            </p:stCondLst>
                            <p:childTnLst>
                              <p:par>
                                <p:cTn id="9" presetID="14" presetClass="entr" presetSubtype="5"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randombar(vertical)">
                                      <p:cBhvr>
                                        <p:cTn id="1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图片 23" descr="树枝"/>
          <p:cNvPicPr>
            <a:picLocks noChangeAspect="1"/>
          </p:cNvPicPr>
          <p:nvPr/>
        </p:nvPicPr>
        <p:blipFill>
          <a:blip r:embed="rId1"/>
          <a:stretch>
            <a:fillRect/>
          </a:stretch>
        </p:blipFill>
        <p:spPr>
          <a:xfrm>
            <a:off x="-107315" y="-313690"/>
            <a:ext cx="1713230" cy="1844040"/>
          </a:xfrm>
          <a:prstGeom prst="rect">
            <a:avLst/>
          </a:prstGeom>
        </p:spPr>
      </p:pic>
      <p:sp>
        <p:nvSpPr>
          <p:cNvPr id="2" name="文本框 1"/>
          <p:cNvSpPr txBox="1"/>
          <p:nvPr/>
        </p:nvSpPr>
        <p:spPr>
          <a:xfrm>
            <a:off x="1699260" y="346710"/>
            <a:ext cx="7864475" cy="368300"/>
          </a:xfrm>
          <a:prstGeom prst="rect">
            <a:avLst/>
          </a:prstGeom>
          <a:noFill/>
        </p:spPr>
        <p:txBody>
          <a:bodyPr wrap="square" rtlCol="0">
            <a:spAutoFit/>
          </a:bodyPr>
          <a:p>
            <a:r>
              <a:rPr lang="en-US" altLang="zh-CN"/>
              <a:t>3</a:t>
            </a:r>
            <a:r>
              <a:rPr lang="zh-CN" altLang="en-US"/>
              <a:t>：定义实现Callable接口的方法，以便Guava retryer能够调用</a:t>
            </a:r>
            <a:endParaRPr lang="zh-CN" altLang="en-US"/>
          </a:p>
        </p:txBody>
      </p:sp>
      <p:pic>
        <p:nvPicPr>
          <p:cNvPr id="3" name="图片 2"/>
          <p:cNvPicPr>
            <a:picLocks noChangeAspect="1"/>
          </p:cNvPicPr>
          <p:nvPr/>
        </p:nvPicPr>
        <p:blipFill>
          <a:blip r:embed="rId2"/>
          <a:stretch>
            <a:fillRect/>
          </a:stretch>
        </p:blipFill>
        <p:spPr>
          <a:xfrm>
            <a:off x="1699260" y="811530"/>
            <a:ext cx="6009640" cy="3247390"/>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图片 23" descr="树枝"/>
          <p:cNvPicPr>
            <a:picLocks noChangeAspect="1"/>
          </p:cNvPicPr>
          <p:nvPr/>
        </p:nvPicPr>
        <p:blipFill>
          <a:blip r:embed="rId1"/>
          <a:stretch>
            <a:fillRect/>
          </a:stretch>
        </p:blipFill>
        <p:spPr>
          <a:xfrm>
            <a:off x="-107315" y="-313690"/>
            <a:ext cx="1713230" cy="1844040"/>
          </a:xfrm>
          <a:prstGeom prst="rect">
            <a:avLst/>
          </a:prstGeom>
        </p:spPr>
      </p:pic>
      <p:pic>
        <p:nvPicPr>
          <p:cNvPr id="2" name="图片 1"/>
          <p:cNvPicPr>
            <a:picLocks noChangeAspect="1"/>
          </p:cNvPicPr>
          <p:nvPr/>
        </p:nvPicPr>
        <p:blipFill>
          <a:blip r:embed="rId2"/>
          <a:stretch>
            <a:fillRect/>
          </a:stretch>
        </p:blipFill>
        <p:spPr>
          <a:xfrm>
            <a:off x="2376805" y="266700"/>
            <a:ext cx="7438390" cy="6323965"/>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2293</Words>
  <Application>WPS 演示</Application>
  <PresentationFormat>宽屏</PresentationFormat>
  <Paragraphs>142</Paragraphs>
  <Slides>30</Slides>
  <Notes>0</Notes>
  <HiddenSlides>0</HiddenSlides>
  <MMClips>1</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30</vt:i4>
      </vt:variant>
    </vt:vector>
  </HeadingPairs>
  <TitlesOfParts>
    <vt:vector size="39" baseType="lpstr">
      <vt:lpstr>Arial</vt:lpstr>
      <vt:lpstr>宋体</vt:lpstr>
      <vt:lpstr>Wingdings</vt:lpstr>
      <vt:lpstr>罗西钢笔行楷</vt:lpstr>
      <vt:lpstr>微软雅黑</vt:lpstr>
      <vt:lpstr>Arial Unicode MS</vt:lpstr>
      <vt:lpstr>Calibri</vt:lpstr>
      <vt:lpstr>Calibri Light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win</dc:creator>
  <cp:lastModifiedBy>Administrator</cp:lastModifiedBy>
  <cp:revision>95</cp:revision>
  <dcterms:created xsi:type="dcterms:W3CDTF">2017-05-09T08:28:00Z</dcterms:created>
  <dcterms:modified xsi:type="dcterms:W3CDTF">2018-05-21T09:36:44Z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2052-10.1.0.6690</vt:lpwstr>
  </property>
</Properties>
</file>